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theme/theme5.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6" r:id="rId2"/>
    <p:sldMasterId id="2147483669" r:id="rId3"/>
    <p:sldMasterId id="2147483671" r:id="rId4"/>
    <p:sldMasterId id="2147483674" r:id="rId5"/>
    <p:sldMasterId id="2147483676" r:id="rId6"/>
  </p:sldMasterIdLst>
  <p:notesMasterIdLst>
    <p:notesMasterId r:id="rId64"/>
  </p:notesMasterIdLst>
  <p:sldIdLst>
    <p:sldId id="329" r:id="rId7"/>
    <p:sldId id="258" r:id="rId8"/>
    <p:sldId id="262" r:id="rId9"/>
    <p:sldId id="263" r:id="rId10"/>
    <p:sldId id="326" r:id="rId11"/>
    <p:sldId id="322" r:id="rId12"/>
    <p:sldId id="266" r:id="rId13"/>
    <p:sldId id="267" r:id="rId14"/>
    <p:sldId id="317" r:id="rId15"/>
    <p:sldId id="321" r:id="rId16"/>
    <p:sldId id="319" r:id="rId17"/>
    <p:sldId id="320" r:id="rId18"/>
    <p:sldId id="323" r:id="rId19"/>
    <p:sldId id="271" r:id="rId20"/>
    <p:sldId id="272" r:id="rId21"/>
    <p:sldId id="273" r:id="rId22"/>
    <p:sldId id="274" r:id="rId23"/>
    <p:sldId id="325" r:id="rId24"/>
    <p:sldId id="276" r:id="rId25"/>
    <p:sldId id="277" r:id="rId26"/>
    <p:sldId id="324" r:id="rId27"/>
    <p:sldId id="278" r:id="rId28"/>
    <p:sldId id="279" r:id="rId29"/>
    <p:sldId id="280" r:id="rId30"/>
    <p:sldId id="281" r:id="rId31"/>
    <p:sldId id="285" r:id="rId32"/>
    <p:sldId id="286" r:id="rId33"/>
    <p:sldId id="288" r:id="rId34"/>
    <p:sldId id="289" r:id="rId35"/>
    <p:sldId id="287" r:id="rId36"/>
    <p:sldId id="290" r:id="rId37"/>
    <p:sldId id="291" r:id="rId38"/>
    <p:sldId id="327" r:id="rId39"/>
    <p:sldId id="293" r:id="rId40"/>
    <p:sldId id="328" r:id="rId41"/>
    <p:sldId id="295"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35" r:id="rId57"/>
    <p:sldId id="330" r:id="rId58"/>
    <p:sldId id="331" r:id="rId59"/>
    <p:sldId id="332" r:id="rId60"/>
    <p:sldId id="333" r:id="rId61"/>
    <p:sldId id="334" r:id="rId62"/>
    <p:sldId id="259"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63" autoAdjust="0"/>
    <p:restoredTop sz="85358" autoAdjust="0"/>
  </p:normalViewPr>
  <p:slideViewPr>
    <p:cSldViewPr snapToGrid="0">
      <p:cViewPr varScale="1">
        <p:scale>
          <a:sx n="122" d="100"/>
          <a:sy n="122" d="100"/>
        </p:scale>
        <p:origin x="752" y="200"/>
      </p:cViewPr>
      <p:guideLst>
        <p:guide orient="horz" pos="2160"/>
        <p:guide pos="3840"/>
      </p:guideLst>
    </p:cSldViewPr>
  </p:slideViewPr>
  <p:outlineViewPr>
    <p:cViewPr>
      <p:scale>
        <a:sx n="33" d="100"/>
        <a:sy n="33" d="100"/>
      </p:scale>
      <p:origin x="8" y="18344"/>
    </p:cViewPr>
  </p:outlineViewPr>
  <p:notesTextViewPr>
    <p:cViewPr>
      <p:scale>
        <a:sx n="1" d="1"/>
        <a:sy n="1" d="1"/>
      </p:scale>
      <p:origin x="0" y="0"/>
    </p:cViewPr>
  </p:notesTextViewPr>
  <p:notesViewPr>
    <p:cSldViewPr snapToGrid="0" snapToObjects="1">
      <p:cViewPr varScale="1">
        <p:scale>
          <a:sx n="76" d="100"/>
          <a:sy n="76" d="100"/>
        </p:scale>
        <p:origin x="-3952"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slide" Target="slides/slide57.xml"/><Relationship Id="rId68" Type="http://schemas.openxmlformats.org/officeDocument/2006/relationships/theme" Target="theme/theme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slide" Target="slides/slide55.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viewProps" Target="viewProps.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commentAuthors" Target="commentAuthors.xml"/><Relationship Id="rId4" Type="http://schemas.openxmlformats.org/officeDocument/2006/relationships/slideMaster" Target="slideMasters/slideMaster4.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s>
</file>

<file path=ppt/media/image1.jpeg>
</file>

<file path=ppt/media/image11.png>
</file>

<file path=ppt/media/image2.jpeg>
</file>

<file path=ppt/media/image20.jpeg>
</file>

<file path=ppt/media/image21.jpeg>
</file>

<file path=ppt/media/image22.jpeg>
</file>

<file path=ppt/media/image3.png>
</file>

<file path=ppt/media/image32.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ambria"/>
                <a:cs typeface="Cambria"/>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Cambria"/>
                <a:cs typeface="Cambria"/>
              </a:defRPr>
            </a:lvl1pPr>
          </a:lstStyle>
          <a:p>
            <a:fld id="{64FFF67F-6AC4-4DB1-8BAB-A05EA3F102AD}" type="datetimeFigureOut">
              <a:rPr lang="en-US" smtClean="0"/>
              <a:pPr/>
              <a:t>12/4/23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Cambria"/>
                <a:cs typeface="Cambria"/>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Cambria"/>
                <a:cs typeface="Cambria"/>
              </a:defRPr>
            </a:lvl1pPr>
          </a:lstStyle>
          <a:p>
            <a:fld id="{5F31DE9F-8A29-4744-97CD-5CF73C7CBC1E}" type="slidenum">
              <a:rPr lang="en-US" smtClean="0"/>
              <a:pPr/>
              <a:t>‹#›</a:t>
            </a:fld>
            <a:endParaRPr lang="en-US"/>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Cambria"/>
        <a:ea typeface="+mn-ea"/>
        <a:cs typeface="Cambria"/>
      </a:defRPr>
    </a:lvl1pPr>
    <a:lvl2pPr marL="457200" algn="l" defTabSz="914400" rtl="0" eaLnBrk="1" latinLnBrk="0" hangingPunct="1">
      <a:defRPr sz="1200" kern="1200">
        <a:solidFill>
          <a:schemeClr val="tx1"/>
        </a:solidFill>
        <a:latin typeface="Cambria"/>
        <a:ea typeface="+mn-ea"/>
        <a:cs typeface="+mn-cs"/>
      </a:defRPr>
    </a:lvl2pPr>
    <a:lvl3pPr marL="914400" algn="l" defTabSz="914400" rtl="0" eaLnBrk="1" latinLnBrk="0" hangingPunct="1">
      <a:defRPr sz="1200" kern="1200">
        <a:solidFill>
          <a:schemeClr val="tx1"/>
        </a:solidFill>
        <a:latin typeface="Cambria"/>
        <a:ea typeface="+mn-ea"/>
        <a:cs typeface="+mn-cs"/>
      </a:defRPr>
    </a:lvl3pPr>
    <a:lvl4pPr marL="1371600" algn="l" defTabSz="914400" rtl="0" eaLnBrk="1" latinLnBrk="0" hangingPunct="1">
      <a:defRPr sz="1200" kern="1200">
        <a:solidFill>
          <a:schemeClr val="tx1"/>
        </a:solidFill>
        <a:latin typeface="Cambria"/>
        <a:ea typeface="+mn-ea"/>
        <a:cs typeface="+mn-cs"/>
      </a:defRPr>
    </a:lvl4pPr>
    <a:lvl5pPr marL="1828800" algn="l" defTabSz="914400" rtl="0" eaLnBrk="1" latinLnBrk="0" hangingPunct="1">
      <a:defRPr sz="1200" kern="1200">
        <a:solidFill>
          <a:schemeClr val="tx1"/>
        </a:solidFill>
        <a:latin typeface="Cambria"/>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5F31DE9F-8A29-4744-97CD-5CF73C7CBC1E}" type="slidenum">
              <a:rPr lang="en-US" smtClean="0"/>
              <a:t>1</a:t>
            </a:fld>
            <a:endParaRPr lang="en-US"/>
          </a:p>
        </p:txBody>
      </p:sp>
    </p:spTree>
    <p:extLst>
      <p:ext uri="{BB962C8B-B14F-4D97-AF65-F5344CB8AC3E}">
        <p14:creationId xmlns:p14="http://schemas.microsoft.com/office/powerpoint/2010/main" val="24230914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Recall that in economics, the optimal condition is often setting </a:t>
            </a:r>
            <a:r>
              <a:rPr lang="en-US" altLang="en-US" b="1" dirty="0"/>
              <a:t>marginal something = marginal something else.</a:t>
            </a:r>
          </a:p>
          <a:p>
            <a:endParaRPr lang="en-US" altLang="en-US" dirty="0"/>
          </a:p>
          <a:p>
            <a:r>
              <a:rPr lang="en-US" altLang="en-US" dirty="0"/>
              <a:t>Marginal analysis: here, we are looking at one output unit at a time and inspecting the costs and revenues associated with that one unit of output.</a:t>
            </a:r>
          </a:p>
          <a:p>
            <a:endParaRPr lang="en-US" altLang="en-US" dirty="0"/>
          </a:p>
          <a:p>
            <a:r>
              <a:rPr lang="en-US" altLang="en-US" dirty="0"/>
              <a:t>Where does MR = MC come from? Think about the intuition of cleaning an additional driveway.</a:t>
            </a:r>
          </a:p>
          <a:p>
            <a:endParaRPr lang="en-US" altLang="en-US" dirty="0"/>
          </a:p>
          <a:p>
            <a:r>
              <a:rPr lang="en-US" altLang="en-US" dirty="0"/>
              <a:t>If the MR &gt;MC for clearing another driveway, clearing that additional driveway will increase profits!</a:t>
            </a:r>
          </a:p>
          <a:p>
            <a:endParaRPr lang="en-US" altLang="en-US" dirty="0"/>
          </a:p>
          <a:p>
            <a:r>
              <a:rPr lang="en-US" altLang="en-US" dirty="0"/>
              <a:t>However, if the MC &gt; MR for clearing that driveway, then doing so will decrease profits and this action should not be taken.</a:t>
            </a:r>
          </a:p>
          <a:p>
            <a:endParaRPr lang="en-US" altLang="en-US" dirty="0"/>
          </a:p>
        </p:txBody>
      </p:sp>
    </p:spTree>
    <p:extLst>
      <p:ext uri="{BB962C8B-B14F-4D97-AF65-F5344CB8AC3E}">
        <p14:creationId xmlns:p14="http://schemas.microsoft.com/office/powerpoint/2010/main" val="557981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31DE9F-8A29-4744-97CD-5CF73C7CBC1E}" type="slidenum">
              <a:rPr lang="en-US" smtClean="0"/>
              <a:t>12</a:t>
            </a:fld>
            <a:endParaRPr lang="en-US"/>
          </a:p>
        </p:txBody>
      </p:sp>
    </p:spTree>
    <p:extLst>
      <p:ext uri="{BB962C8B-B14F-4D97-AF65-F5344CB8AC3E}">
        <p14:creationId xmlns:p14="http://schemas.microsoft.com/office/powerpoint/2010/main" val="40002108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ea typeface="+mn-ea"/>
                <a:cs typeface="+mn-cs"/>
              </a:rPr>
              <a:t>Note that the output at which profits are maximized is not necessarily the output at which the plant achieves the minimum possible average cost of production. To find out the output which maximizes profit, the firm should use MR=MC=P</a:t>
            </a:r>
            <a:endParaRPr lang="en-US" sz="1000" kern="1200" dirty="0">
              <a:solidFill>
                <a:schemeClr val="tx1"/>
              </a:solidFill>
              <a:effectLst/>
              <a:ea typeface="+mn-ea"/>
              <a:cs typeface="+mn-cs"/>
            </a:endParaRPr>
          </a:p>
          <a:p>
            <a:endParaRPr lang="en-US" dirty="0"/>
          </a:p>
          <a:p>
            <a:endParaRPr lang="en-US" dirty="0"/>
          </a:p>
        </p:txBody>
      </p:sp>
      <p:sp>
        <p:nvSpPr>
          <p:cNvPr id="4" name="Slide Number Placeholder 3"/>
          <p:cNvSpPr>
            <a:spLocks noGrp="1"/>
          </p:cNvSpPr>
          <p:nvPr>
            <p:ph type="sldNum" sz="quarter" idx="10"/>
          </p:nvPr>
        </p:nvSpPr>
        <p:spPr/>
        <p:txBody>
          <a:bodyPr/>
          <a:lstStyle/>
          <a:p>
            <a:fld id="{5F31DE9F-8A29-4744-97CD-5CF73C7CBC1E}" type="slidenum">
              <a:rPr lang="en-US" smtClean="0"/>
              <a:t>13</a:t>
            </a:fld>
            <a:endParaRPr lang="en-US"/>
          </a:p>
        </p:txBody>
      </p:sp>
    </p:spTree>
    <p:extLst>
      <p:ext uri="{BB962C8B-B14F-4D97-AF65-F5344CB8AC3E}">
        <p14:creationId xmlns:p14="http://schemas.microsoft.com/office/powerpoint/2010/main" val="22674882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174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80000"/>
              </a:lnSpc>
            </a:pPr>
            <a:r>
              <a:rPr lang="en-US" altLang="en-US" sz="1000" b="1" dirty="0"/>
              <a:t>First rectangle (blue)</a:t>
            </a:r>
          </a:p>
          <a:p>
            <a:pPr>
              <a:lnSpc>
                <a:spcPct val="80000"/>
              </a:lnSpc>
            </a:pPr>
            <a:r>
              <a:rPr lang="en-US" altLang="en-US" sz="1000" dirty="0"/>
              <a:t>These are just the overall </a:t>
            </a:r>
            <a:r>
              <a:rPr lang="en-US" altLang="ja-JP" sz="1000" dirty="0"/>
              <a:t>"total" numbers. Notice that the price that Mr. Plow receives for every driveway is P = $10.</a:t>
            </a:r>
          </a:p>
          <a:p>
            <a:pPr>
              <a:lnSpc>
                <a:spcPct val="80000"/>
              </a:lnSpc>
            </a:pPr>
            <a:endParaRPr lang="en-US" altLang="en-US" sz="1000" dirty="0"/>
          </a:p>
          <a:p>
            <a:pPr>
              <a:lnSpc>
                <a:spcPct val="80000"/>
              </a:lnSpc>
            </a:pPr>
            <a:r>
              <a:rPr lang="en-US" altLang="en-US" sz="1000" dirty="0"/>
              <a:t>TR is just P * Q. The price he receives per driveway, multiplied by the number of driveways he clears.</a:t>
            </a:r>
          </a:p>
          <a:p>
            <a:pPr>
              <a:lnSpc>
                <a:spcPct val="80000"/>
              </a:lnSpc>
            </a:pPr>
            <a:endParaRPr lang="en-US" altLang="en-US" sz="1000" dirty="0"/>
          </a:p>
          <a:p>
            <a:pPr>
              <a:lnSpc>
                <a:spcPct val="80000"/>
              </a:lnSpc>
            </a:pPr>
            <a:r>
              <a:rPr lang="en-US" altLang="en-US" sz="1000" dirty="0"/>
              <a:t>TC is Mr. Plow keeping track of his total expenses of operating.</a:t>
            </a:r>
          </a:p>
          <a:p>
            <a:pPr>
              <a:lnSpc>
                <a:spcPct val="80000"/>
              </a:lnSpc>
            </a:pPr>
            <a:endParaRPr lang="en-US" altLang="en-US" sz="1000" dirty="0"/>
          </a:p>
          <a:p>
            <a:pPr>
              <a:lnSpc>
                <a:spcPct val="80000"/>
              </a:lnSpc>
            </a:pPr>
            <a:r>
              <a:rPr lang="en-US" altLang="en-US" sz="1000" dirty="0"/>
              <a:t>Profit is the difference between TR and TC.</a:t>
            </a:r>
          </a:p>
          <a:p>
            <a:pPr>
              <a:lnSpc>
                <a:spcPct val="80000"/>
              </a:lnSpc>
            </a:pPr>
            <a:endParaRPr lang="en-US" altLang="en-US" sz="1000" dirty="0"/>
          </a:p>
          <a:p>
            <a:pPr>
              <a:lnSpc>
                <a:spcPct val="80000"/>
              </a:lnSpc>
            </a:pPr>
            <a:r>
              <a:rPr lang="en-US" altLang="en-US" sz="1000" b="1" dirty="0"/>
              <a:t>Second rectangle (green)</a:t>
            </a:r>
          </a:p>
          <a:p>
            <a:pPr>
              <a:lnSpc>
                <a:spcPct val="80000"/>
              </a:lnSpc>
            </a:pPr>
            <a:r>
              <a:rPr lang="en-US" altLang="en-US" sz="1000" dirty="0"/>
              <a:t>This area shows the marginal analysis looking at MR and MC. Homer should keep producing more (green light!) as long as MR &gt; MC. At this point, each additional driveway cleared will increase his profit, illustrated by the </a:t>
            </a:r>
            <a:r>
              <a:rPr lang="en-US" altLang="ja-JP" sz="1000" dirty="0"/>
              <a:t>"Change in Profit" column.</a:t>
            </a:r>
          </a:p>
          <a:p>
            <a:pPr>
              <a:lnSpc>
                <a:spcPct val="80000"/>
              </a:lnSpc>
            </a:pPr>
            <a:endParaRPr lang="en-US" altLang="en-US" sz="1000" dirty="0"/>
          </a:p>
          <a:p>
            <a:pPr>
              <a:lnSpc>
                <a:spcPct val="80000"/>
              </a:lnSpc>
            </a:pPr>
            <a:r>
              <a:rPr lang="en-US" altLang="en-US" sz="1000" b="1" dirty="0"/>
              <a:t>Third rectangle (red)</a:t>
            </a:r>
          </a:p>
          <a:p>
            <a:pPr>
              <a:lnSpc>
                <a:spcPct val="80000"/>
              </a:lnSpc>
            </a:pPr>
            <a:r>
              <a:rPr lang="en-US" altLang="en-US" sz="1000" dirty="0"/>
              <a:t>This area shows output levels that are </a:t>
            </a:r>
            <a:r>
              <a:rPr lang="en-US" altLang="ja-JP" sz="1000" dirty="0"/>
              <a:t>"too high."</a:t>
            </a:r>
            <a:r>
              <a:rPr lang="ja-JP" altLang="en-US" sz="1000"/>
              <a:t> </a:t>
            </a:r>
            <a:r>
              <a:rPr lang="en-US" altLang="ja-JP" sz="1000" dirty="0"/>
              <a:t>Homer's MC exceeds his MR for these driveways. Maybe these last additional driveways are in faraway neighborhoods, for example. If Homer clears a driveway where MC &gt; MR, he will decrease his profit.</a:t>
            </a:r>
          </a:p>
          <a:p>
            <a:pPr>
              <a:lnSpc>
                <a:spcPct val="80000"/>
              </a:lnSpc>
            </a:pPr>
            <a:endParaRPr lang="en-US" altLang="en-US" sz="1000" dirty="0"/>
          </a:p>
          <a:p>
            <a:pPr>
              <a:lnSpc>
                <a:spcPct val="80000"/>
              </a:lnSpc>
            </a:pPr>
            <a:r>
              <a:rPr lang="en-US" altLang="en-US" sz="1000" b="1" dirty="0"/>
              <a:t>Fourth rectangle (green)</a:t>
            </a:r>
          </a:p>
          <a:p>
            <a:pPr>
              <a:lnSpc>
                <a:spcPct val="80000"/>
              </a:lnSpc>
            </a:pPr>
            <a:r>
              <a:rPr lang="en-US" altLang="en-US" sz="1000" dirty="0"/>
              <a:t>This row shows the optimal amount of production for Mr. Plow using the marginal analysis. Mr. Plow should produce output (clear driveways) until MR = MC. Profit is maximized at 80 driveways, and he will earn a profit of $100.</a:t>
            </a:r>
          </a:p>
        </p:txBody>
      </p:sp>
    </p:spTree>
    <p:extLst>
      <p:ext uri="{BB962C8B-B14F-4D97-AF65-F5344CB8AC3E}">
        <p14:creationId xmlns:p14="http://schemas.microsoft.com/office/powerpoint/2010/main" val="3135347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379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Recall that Mr. Plow is no better, or worse, than his competition, so customers who want their driveways cleared choose the firm with the lowest price. Since the snow removal companies provide the same service, they must charge the price that is determined from the overall supply and demand conditions that regulate the market. As a result, the firm</a:t>
            </a:r>
            <a:r>
              <a:rPr lang="en-US" altLang="ja-JP" dirty="0"/>
              <a:t>'s marginal revenue is constant.</a:t>
            </a:r>
          </a:p>
          <a:p>
            <a:endParaRPr lang="en-US" altLang="en-US" dirty="0"/>
          </a:p>
          <a:p>
            <a:r>
              <a:rPr lang="en-US" altLang="en-US" dirty="0"/>
              <a:t>Having noted all this, a graphical analysis is helpful.</a:t>
            </a:r>
          </a:p>
        </p:txBody>
      </p:sp>
    </p:spTree>
    <p:extLst>
      <p:ext uri="{BB962C8B-B14F-4D97-AF65-F5344CB8AC3E}">
        <p14:creationId xmlns:p14="http://schemas.microsoft.com/office/powerpoint/2010/main" val="37623137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584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We can use the profit maximizing rule, MR = MC, to identify the most profitable output in a </a:t>
            </a:r>
            <a:r>
              <a:rPr lang="en-US" altLang="en-US" b="1" dirty="0"/>
              <a:t>three-step process:</a:t>
            </a:r>
          </a:p>
          <a:p>
            <a:r>
              <a:rPr lang="en-US" altLang="en-US" dirty="0"/>
              <a:t> </a:t>
            </a:r>
          </a:p>
          <a:p>
            <a:r>
              <a:rPr lang="en-US" altLang="en-US" dirty="0"/>
              <a:t>1.Locate the point at which the firm will maximize its profits:</a:t>
            </a:r>
            <a:r>
              <a:rPr lang="en-US" altLang="en-US" b="1" dirty="0"/>
              <a:t> </a:t>
            </a:r>
            <a:r>
              <a:rPr lang="en-US" altLang="en-US" dirty="0"/>
              <a:t>MR = MC</a:t>
            </a:r>
          </a:p>
          <a:p>
            <a:r>
              <a:rPr lang="en-US" altLang="en-US" b="1" dirty="0"/>
              <a:t> </a:t>
            </a:r>
            <a:endParaRPr lang="en-US" altLang="en-US" dirty="0"/>
          </a:p>
          <a:p>
            <a:r>
              <a:rPr lang="en-US" altLang="en-US" dirty="0"/>
              <a:t>2.Look for the profit maximizing output: move down the vertical dashed line to </a:t>
            </a:r>
            <a:r>
              <a:rPr lang="en-US" altLang="en-US" i="1" dirty="0"/>
              <a:t>x</a:t>
            </a:r>
            <a:r>
              <a:rPr lang="en-US" altLang="en-US" dirty="0"/>
              <a:t> axis at point Q. Any quantity greater than, or less than, Q would result in lower profits. </a:t>
            </a:r>
          </a:p>
          <a:p>
            <a:r>
              <a:rPr lang="en-US" altLang="en-US" dirty="0"/>
              <a:t> </a:t>
            </a:r>
          </a:p>
          <a:p>
            <a:r>
              <a:rPr lang="en-US" altLang="en-US" dirty="0"/>
              <a:t>3. Determine the average cost of producing Q units. From Q move up along the dashed line until it intersects with the ATC curve. From that point move horizontally until you come to the </a:t>
            </a:r>
            <a:r>
              <a:rPr lang="en-US" altLang="en-US" i="1" dirty="0"/>
              <a:t>y</a:t>
            </a:r>
            <a:r>
              <a:rPr lang="en-US" altLang="en-US" dirty="0"/>
              <a:t> axis. This tells us the average cost, C, of making Q units. </a:t>
            </a:r>
          </a:p>
          <a:p>
            <a:r>
              <a:rPr lang="en-US" altLang="en-US" dirty="0"/>
              <a:t> </a:t>
            </a:r>
          </a:p>
          <a:p>
            <a:r>
              <a:rPr lang="en-US" altLang="en-US" dirty="0"/>
              <a:t>Since the MR is the price, and the price is higher than the average cost, the firm makes the profit shown in the green rectangle, which is the visual representation of the profit the firm earns.</a:t>
            </a:r>
          </a:p>
          <a:p>
            <a:endParaRPr lang="en-US" altLang="en-US" dirty="0"/>
          </a:p>
        </p:txBody>
      </p:sp>
    </p:spTree>
    <p:extLst>
      <p:ext uri="{BB962C8B-B14F-4D97-AF65-F5344CB8AC3E}">
        <p14:creationId xmlns:p14="http://schemas.microsoft.com/office/powerpoint/2010/main" val="2506097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On the previous slide, we showed the graph.</a:t>
            </a:r>
          </a:p>
          <a:p>
            <a:endParaRPr lang="en-US" altLang="en-US" dirty="0"/>
          </a:p>
          <a:p>
            <a:r>
              <a:rPr lang="en-US" altLang="en-US" dirty="0"/>
              <a:t>Profit is shown as the area of a rectangle:</a:t>
            </a:r>
          </a:p>
          <a:p>
            <a:endParaRPr lang="en-US" altLang="en-US" dirty="0"/>
          </a:p>
          <a:p>
            <a:r>
              <a:rPr lang="en-US" altLang="en-US" dirty="0"/>
              <a:t>Q is the width of the rectangle (number of units sold).</a:t>
            </a:r>
          </a:p>
          <a:p>
            <a:r>
              <a:rPr lang="en-US" altLang="en-US" dirty="0"/>
              <a:t>P – ATC is the height of the rectangle (average profit per unit).</a:t>
            </a:r>
          </a:p>
        </p:txBody>
      </p:sp>
    </p:spTree>
    <p:extLst>
      <p:ext uri="{BB962C8B-B14F-4D97-AF65-F5344CB8AC3E}">
        <p14:creationId xmlns:p14="http://schemas.microsoft.com/office/powerpoint/2010/main" val="12567238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99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As another example, many businesses and restaurants in West Yellowstone, Montana, are only open in the winter and summer when many tourists visit Yellowstone National Park. During the off seasons of fall and spring, the establishments shut down.</a:t>
            </a:r>
          </a:p>
          <a:p>
            <a:endParaRPr lang="en-US" altLang="en-US" dirty="0"/>
          </a:p>
          <a:p>
            <a:r>
              <a:rPr lang="en-US" altLang="en-US" b="1" dirty="0"/>
              <a:t>Shutting down is NOT the same as going out of business.</a:t>
            </a:r>
          </a:p>
          <a:p>
            <a:endParaRPr lang="en-US" altLang="en-US" dirty="0"/>
          </a:p>
          <a:p>
            <a:r>
              <a:rPr lang="en-US" altLang="en-US" b="1" dirty="0"/>
              <a:t>Shutting down</a:t>
            </a:r>
            <a:r>
              <a:rPr lang="en-US" altLang="en-US" dirty="0"/>
              <a:t>: Firm doesn</a:t>
            </a:r>
            <a:r>
              <a:rPr lang="en-US" altLang="ja-JP" dirty="0"/>
              <a:t>'t open today (or this week). Lights stay off, workers stay home, the assembly line switch doesn't get turned on. Zero output produced. However, if conditions improve (namely, higher prices for output), the option to "turn on" the business again is always possible.</a:t>
            </a:r>
          </a:p>
          <a:p>
            <a:endParaRPr lang="en-US" altLang="en-US" dirty="0"/>
          </a:p>
          <a:p>
            <a:r>
              <a:rPr lang="en-US" altLang="en-US" b="1" dirty="0"/>
              <a:t>Exiting the industry</a:t>
            </a:r>
            <a:r>
              <a:rPr lang="en-US" altLang="en-US" dirty="0"/>
              <a:t>: We completely get out. We sell all our equipment, workers no longer have jobs (and need to find jobs elsewhere). I</a:t>
            </a:r>
            <a:r>
              <a:rPr lang="en-US" altLang="ja-JP" dirty="0"/>
              <a:t>'m out of the industry.</a:t>
            </a:r>
            <a:endParaRPr lang="en-US" altLang="en-US" dirty="0"/>
          </a:p>
        </p:txBody>
      </p:sp>
    </p:spTree>
    <p:extLst>
      <p:ext uri="{BB962C8B-B14F-4D97-AF65-F5344CB8AC3E}">
        <p14:creationId xmlns:p14="http://schemas.microsoft.com/office/powerpoint/2010/main" val="23319414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19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For an example of a signal, think of a </a:t>
            </a:r>
            <a:r>
              <a:rPr lang="en-US" altLang="en-US" b="1" dirty="0"/>
              <a:t>stoplight</a:t>
            </a:r>
            <a:r>
              <a:rPr lang="en-US" altLang="en-US" dirty="0"/>
              <a:t>.</a:t>
            </a:r>
          </a:p>
          <a:p>
            <a:endParaRPr lang="en-US" altLang="en-US" dirty="0"/>
          </a:p>
          <a:p>
            <a:r>
              <a:rPr lang="en-US" altLang="en-US" dirty="0"/>
              <a:t>Profits act as simple signals telling firms what to do.</a:t>
            </a:r>
          </a:p>
          <a:p>
            <a:endParaRPr lang="en-US" altLang="en-US" dirty="0"/>
          </a:p>
          <a:p>
            <a:r>
              <a:rPr lang="en-US" altLang="en-US" dirty="0"/>
              <a:t>The stoplight idea helps give a useful color-coded idea of how firms respond to various conditions!</a:t>
            </a:r>
          </a:p>
        </p:txBody>
      </p:sp>
    </p:spTree>
    <p:extLst>
      <p:ext uri="{BB962C8B-B14F-4D97-AF65-F5344CB8AC3E}">
        <p14:creationId xmlns:p14="http://schemas.microsoft.com/office/powerpoint/2010/main" val="42058392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Green = go. Yellow = caution. Red = stop.</a:t>
            </a:r>
          </a:p>
          <a:p>
            <a:endParaRPr lang="en-US" altLang="en-US" dirty="0"/>
          </a:p>
          <a:p>
            <a:r>
              <a:rPr lang="en-US" altLang="en-US" dirty="0"/>
              <a:t>If the MR curve is above the minimum point on the ATC curve, the firm will make a profit (shown in green).</a:t>
            </a:r>
          </a:p>
          <a:p>
            <a:endParaRPr lang="en-US" altLang="en-US" dirty="0"/>
          </a:p>
          <a:p>
            <a:r>
              <a:rPr lang="en-US" altLang="en-US" dirty="0"/>
              <a:t>If the MR curve is below the minimum point on the ATC curve but above the minimum point on the AVC curve, the firm will operate at a loss (shown in yellow).</a:t>
            </a:r>
          </a:p>
          <a:p>
            <a:endParaRPr lang="en-US" altLang="en-US" dirty="0"/>
          </a:p>
          <a:p>
            <a:r>
              <a:rPr lang="en-US" altLang="en-US" dirty="0"/>
              <a:t>If the MR curve is below the minimum point on the AVC curve, the firm will temporarily shut down (shown in red).</a:t>
            </a:r>
          </a:p>
          <a:p>
            <a:endParaRPr lang="en-US" altLang="en-US" dirty="0"/>
          </a:p>
        </p:txBody>
      </p:sp>
    </p:spTree>
    <p:extLst>
      <p:ext uri="{BB962C8B-B14F-4D97-AF65-F5344CB8AC3E}">
        <p14:creationId xmlns:p14="http://schemas.microsoft.com/office/powerpoint/2010/main" val="20484186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9751426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31DE9F-8A29-4744-97CD-5CF73C7CBC1E}" type="slidenum">
              <a:rPr lang="en-US" smtClean="0"/>
              <a:t>21</a:t>
            </a:fld>
            <a:endParaRPr lang="en-US"/>
          </a:p>
        </p:txBody>
      </p:sp>
    </p:spTree>
    <p:extLst>
      <p:ext uri="{BB962C8B-B14F-4D97-AF65-F5344CB8AC3E}">
        <p14:creationId xmlns:p14="http://schemas.microsoft.com/office/powerpoint/2010/main" val="10860949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60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b="1" dirty="0"/>
              <a:t>Yellow area detail:</a:t>
            </a:r>
          </a:p>
          <a:p>
            <a:r>
              <a:rPr lang="en-US" altLang="en-US" dirty="0"/>
              <a:t>In this area, you are covering all of your VC (variable costs) and at least SOME of your FC (fixed costs). You are operating at a loss because you can</a:t>
            </a:r>
            <a:r>
              <a:rPr lang="en-US" altLang="ja-JP" dirty="0"/>
              <a:t>'t cover ALL of your expenses. So why are we still producing?</a:t>
            </a:r>
          </a:p>
          <a:p>
            <a:endParaRPr lang="en-US" altLang="en-US" dirty="0"/>
          </a:p>
          <a:p>
            <a:r>
              <a:rPr lang="en-US" altLang="en-US" dirty="0"/>
              <a:t>Think about this: Suppose I have FC = $1,000. If I produce Q = 0, I have no revenues, but I also have no VC. Thus, I will lose $1,000 if I shut down and produce Q = 0. However, what if I can cover all of my VC and SOME of my FC? What if I am able to pay $400 of my $1,000 FC? Then, I will ONLY lose $600 for the time period. It</a:t>
            </a:r>
            <a:r>
              <a:rPr lang="en-US" altLang="ja-JP" dirty="0"/>
              <a:t>'s better to lose $600 than to lose $1,000.</a:t>
            </a:r>
          </a:p>
          <a:p>
            <a:endParaRPr lang="en-US" altLang="en-US" dirty="0"/>
          </a:p>
          <a:p>
            <a:r>
              <a:rPr lang="en-US" altLang="en-US" dirty="0"/>
              <a:t>I</a:t>
            </a:r>
            <a:r>
              <a:rPr lang="en-US" altLang="ja-JP" dirty="0"/>
              <a:t>'m still maximizing my profit, it's just that my profit is negative!</a:t>
            </a:r>
            <a:endParaRPr lang="en-US" altLang="en-US" dirty="0"/>
          </a:p>
        </p:txBody>
      </p:sp>
    </p:spTree>
    <p:extLst>
      <p:ext uri="{BB962C8B-B14F-4D97-AF65-F5344CB8AC3E}">
        <p14:creationId xmlns:p14="http://schemas.microsoft.com/office/powerpoint/2010/main" val="37786887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81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In the short run diminishing marginal product causes the firm</a:t>
            </a:r>
            <a:r>
              <a:rPr lang="en-US" altLang="ja-JP" dirty="0"/>
              <a:t>'s costs to rise as the quantity produced increases. This is reflected in the shape of the firm's supply curve, shown in yellow. The supply curve is upward-sloping above the minimum point on the AVC curve. Below the minimum point on the AVC curve—denoted by V on the </a:t>
            </a:r>
            <a:r>
              <a:rPr lang="en-US" altLang="ja-JP" i="1" dirty="0"/>
              <a:t>y</a:t>
            </a:r>
            <a:r>
              <a:rPr lang="en-US" altLang="ja-JP" dirty="0"/>
              <a:t> axis—the supply curve becomes vertical at a quantity of 0, indicating that a willingness to supply the good does not exist below a price of V. At prices above V, the firm will offer more for sale as the price increases.</a:t>
            </a:r>
          </a:p>
          <a:p>
            <a:endParaRPr lang="en-US" altLang="en-US" dirty="0"/>
          </a:p>
        </p:txBody>
      </p:sp>
    </p:spTree>
    <p:extLst>
      <p:ext uri="{BB962C8B-B14F-4D97-AF65-F5344CB8AC3E}">
        <p14:creationId xmlns:p14="http://schemas.microsoft.com/office/powerpoint/2010/main" val="31884042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Any point below the minimum point on the ATC curve, denoted by C on the </a:t>
            </a:r>
            <a:r>
              <a:rPr lang="en-US" altLang="en-US" i="1" dirty="0"/>
              <a:t>y</a:t>
            </a:r>
            <a:r>
              <a:rPr lang="en-US" altLang="en-US" dirty="0"/>
              <a:t> axis, the firm will experience a loss. Since, in the long run, firms are free to enter or exit the market, no firm will willingly produce in the market if the price is less than cost (P &lt; C). As a result, no supply exists below C. However, if price is greater than cost (P &gt; C), the Float expects to make a profit and so it will continue to produce. Therefore, profits and losses act as </a:t>
            </a:r>
            <a:r>
              <a:rPr lang="en-US" altLang="en-US" i="1" dirty="0"/>
              <a:t>signals</a:t>
            </a:r>
            <a:r>
              <a:rPr lang="en-US" altLang="en-US" dirty="0"/>
              <a:t> for resources to enter or leave an industry.</a:t>
            </a:r>
          </a:p>
          <a:p>
            <a:endParaRPr lang="en-US" altLang="en-US" dirty="0"/>
          </a:p>
          <a:p>
            <a:r>
              <a:rPr lang="en-US" altLang="en-US" dirty="0"/>
              <a:t>The firm</a:t>
            </a:r>
            <a:r>
              <a:rPr lang="en-US" altLang="ja-JP" dirty="0"/>
              <a:t>'s long-run supply curve, shown in yellow, is upward-sloping above the minimum point on the ATC curve, which is denoted by denoted by C on the y-axis. The supply curve becomes vertical at a quantity of 0, indicating that a willingness to supply the good does not exist below a price of C. In the long run, a firm that expects price to exceed ATC will continue to operate, since the conditions for making a profit seem favorable. On the other hand, a firm that does not expect price to exceed ATC should cut its losses and exit the industry.</a:t>
            </a:r>
          </a:p>
          <a:p>
            <a:endParaRPr lang="en-US" altLang="en-US" dirty="0"/>
          </a:p>
        </p:txBody>
      </p:sp>
    </p:spTree>
    <p:extLst>
      <p:ext uri="{BB962C8B-B14F-4D97-AF65-F5344CB8AC3E}">
        <p14:creationId xmlns:p14="http://schemas.microsoft.com/office/powerpoint/2010/main" val="14862936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22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Notice now that there is just one cost curve, the ATC. In the long run, all inputs (capital and labor) are variable so we don</a:t>
            </a:r>
            <a:r>
              <a:rPr lang="en-US" altLang="ja-JP" dirty="0"/>
              <a:t>'t distinguish between fixed and variable costs.</a:t>
            </a:r>
          </a:p>
          <a:p>
            <a:endParaRPr lang="en-US" altLang="en-US" dirty="0"/>
          </a:p>
          <a:p>
            <a:r>
              <a:rPr lang="en-US" altLang="en-US" dirty="0"/>
              <a:t>Also, note that there is no yellow area here. In the short run case, we said a firm may temporarily experience a loss. However, realize that no firm can indefinitely sustain losses before going out of business. If conditions are bad (low prices) for long enough, the firm will have exit the industry in the long run.</a:t>
            </a:r>
          </a:p>
        </p:txBody>
      </p:sp>
    </p:spTree>
    <p:extLst>
      <p:ext uri="{BB962C8B-B14F-4D97-AF65-F5344CB8AC3E}">
        <p14:creationId xmlns:p14="http://schemas.microsoft.com/office/powerpoint/2010/main" val="9802090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04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Here is the short run market supply curve in a two-firm model consisting of Mr. Plow and the Plow King. At a price of $10, Mr. Plow is willing to clear 8 driveways and the Plow King is willing to clear 20 driveways. When you combine the output of the two firms, you get a total market supply of 28 driveways, seen in the third graph.</a:t>
            </a:r>
          </a:p>
          <a:p>
            <a:endParaRPr lang="en-US" altLang="en-US" dirty="0"/>
          </a:p>
        </p:txBody>
      </p:sp>
    </p:spTree>
    <p:extLst>
      <p:ext uri="{BB962C8B-B14F-4D97-AF65-F5344CB8AC3E}">
        <p14:creationId xmlns:p14="http://schemas.microsoft.com/office/powerpoint/2010/main" val="3922294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24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r>
              <a:rPr lang="en-US" altLang="en-US" dirty="0"/>
              <a:t>The profit maximizing point of the individual firm in panel (a), MR = MC, is located at the minimum point on the ATC curve. The price (P) that existing firms receive is just enough to cover costs (C), so profits are zero. As a result, new firms have no incentive to enter the market and existing firms have no reason to leave. At all prices above P, firms will earn a profit (the green shaded area) and at all prices below P, firms will experience a loss (the red shaded area). This picture is consistent for all markets with free entry and exit; zero economic profit occurs at only one price and that price is the lowest point of the ATC curve.</a:t>
            </a:r>
          </a:p>
          <a:p>
            <a:pPr>
              <a:lnSpc>
                <a:spcPct val="90000"/>
              </a:lnSpc>
            </a:pPr>
            <a:endParaRPr lang="en-US" altLang="en-US" dirty="0"/>
          </a:p>
          <a:p>
            <a:pPr>
              <a:lnSpc>
                <a:spcPct val="90000"/>
              </a:lnSpc>
            </a:pPr>
            <a:r>
              <a:rPr lang="en-US" altLang="en-US" dirty="0"/>
              <a:t>At this price the supply curve in panel (b) must be a horizontal line at P. If the price was any higher, firms would enter, supply would increase, and this would force the price back down to P. If the price was any lower, firms would exit, supply would decrease, and this would force the price up to P. Since we know that these adjustments will have time to take place in the long run, the long-run supply curve must also be equal to P in order to satisfy the demand that exists at this price.</a:t>
            </a:r>
          </a:p>
          <a:p>
            <a:pPr>
              <a:lnSpc>
                <a:spcPct val="90000"/>
              </a:lnSpc>
            </a:pPr>
            <a:endParaRPr lang="en-US" altLang="en-US" dirty="0"/>
          </a:p>
        </p:txBody>
      </p:sp>
    </p:spTree>
    <p:extLst>
      <p:ext uri="{BB962C8B-B14F-4D97-AF65-F5344CB8AC3E}">
        <p14:creationId xmlns:p14="http://schemas.microsoft.com/office/powerpoint/2010/main" val="3956412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65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b="1" dirty="0"/>
              <a:t>The next three graphs are going to show an adjustment process.</a:t>
            </a:r>
            <a:endParaRPr lang="en-US" altLang="en-US" dirty="0"/>
          </a:p>
          <a:p>
            <a:r>
              <a:rPr lang="en-US" altLang="en-US" dirty="0"/>
              <a:t>Panel (a) represents an individual firm operating at the minimum point on its ATC curve. In long run equilibrium, all firms are operating as efficiently as possible. Since the price is equal to the average cost of production, economic profits for the firm are zero.</a:t>
            </a:r>
          </a:p>
          <a:p>
            <a:endParaRPr lang="en-US" altLang="en-US" dirty="0"/>
          </a:p>
          <a:p>
            <a:r>
              <a:rPr lang="en-US" altLang="en-US" dirty="0"/>
              <a:t>In panel (b) the SR supply curve and the demand curve intersect along the LR supply curve so the market is also in equilibrium. If, for instance, the SR supply curve and demand curve happened to intersect above the LR supply curve, the price would be higher than the minimum point on the ATC curve. This would lead to short run profits and indicate that the market was not in long run equilibrium. The same is true if the SR supply curve and demand curve happened to intersect below the LR supply curve since the price would be lower than the minimum point on the ATC curve. This would lead to short run losses and once again the market would be in long run equilibrium.</a:t>
            </a:r>
          </a:p>
          <a:p>
            <a:endParaRPr lang="en-US" altLang="en-US" dirty="0"/>
          </a:p>
        </p:txBody>
      </p:sp>
    </p:spTree>
    <p:extLst>
      <p:ext uri="{BB962C8B-B14F-4D97-AF65-F5344CB8AC3E}">
        <p14:creationId xmlns:p14="http://schemas.microsoft.com/office/powerpoint/2010/main" val="1873353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861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b="1" dirty="0"/>
              <a:t>Now, a decrease in market demand occurs!</a:t>
            </a:r>
            <a:endParaRPr lang="en-US" altLang="en-US" dirty="0"/>
          </a:p>
          <a:p>
            <a:r>
              <a:rPr lang="en-US" altLang="en-US" dirty="0"/>
              <a:t>The market demand curve shifts from D</a:t>
            </a:r>
            <a:r>
              <a:rPr lang="en-US" altLang="en-US" baseline="-25000" dirty="0"/>
              <a:t>1</a:t>
            </a:r>
            <a:r>
              <a:rPr lang="en-US" altLang="en-US" dirty="0"/>
              <a:t> to D</a:t>
            </a:r>
            <a:r>
              <a:rPr lang="en-US" altLang="en-US" baseline="-25000" dirty="0"/>
              <a:t>2</a:t>
            </a:r>
            <a:r>
              <a:rPr lang="en-US" altLang="en-US" dirty="0"/>
              <a:t>. When demand falls, the equilibrium point moves to point B. The price drops to P</a:t>
            </a:r>
            <a:r>
              <a:rPr lang="en-US" altLang="en-US" baseline="-25000" dirty="0"/>
              <a:t>2</a:t>
            </a:r>
            <a:r>
              <a:rPr lang="en-US" altLang="en-US" dirty="0"/>
              <a:t> and the market output drops to Q</a:t>
            </a:r>
            <a:r>
              <a:rPr lang="en-US" altLang="en-US" baseline="-25000" dirty="0"/>
              <a:t>2</a:t>
            </a:r>
            <a:r>
              <a:rPr lang="en-US" altLang="en-US" dirty="0"/>
              <a:t>. The firms in this industry take their price from the market, so the new marginal revenue curve is MR</a:t>
            </a:r>
            <a:r>
              <a:rPr lang="en-US" altLang="en-US" baseline="-25000" dirty="0"/>
              <a:t>2</a:t>
            </a:r>
            <a:r>
              <a:rPr lang="en-US" altLang="en-US" dirty="0"/>
              <a:t> at P</a:t>
            </a:r>
            <a:r>
              <a:rPr lang="en-US" altLang="en-US" baseline="-25000" dirty="0"/>
              <a:t>2 </a:t>
            </a:r>
            <a:r>
              <a:rPr lang="en-US" altLang="en-US" dirty="0"/>
              <a:t>in panel (a). Since the firm maximizes profits where MR</a:t>
            </a:r>
            <a:r>
              <a:rPr lang="en-US" altLang="en-US" baseline="-25000" dirty="0"/>
              <a:t>2</a:t>
            </a:r>
            <a:r>
              <a:rPr lang="en-US" altLang="en-US" dirty="0"/>
              <a:t> = MC, the firm will produce an output of q</a:t>
            </a:r>
            <a:r>
              <a:rPr lang="en-US" altLang="en-US" baseline="-25000" dirty="0"/>
              <a:t>2</a:t>
            </a:r>
            <a:r>
              <a:rPr lang="en-US" altLang="en-US" dirty="0"/>
              <a:t>. When the output is q</a:t>
            </a:r>
            <a:r>
              <a:rPr lang="en-US" altLang="en-US" baseline="-25000" dirty="0"/>
              <a:t>2</a:t>
            </a:r>
            <a:r>
              <a:rPr lang="en-US" altLang="en-US" dirty="0"/>
              <a:t> the firms costs, C</a:t>
            </a:r>
            <a:r>
              <a:rPr lang="en-US" altLang="en-US" baseline="-25000" dirty="0"/>
              <a:t>2</a:t>
            </a:r>
            <a:r>
              <a:rPr lang="en-US" altLang="en-US" dirty="0"/>
              <a:t>, are higher than the price it charges, P</a:t>
            </a:r>
            <a:r>
              <a:rPr lang="en-US" altLang="en-US" baseline="-25000" dirty="0"/>
              <a:t>2</a:t>
            </a:r>
            <a:r>
              <a:rPr lang="en-US" altLang="en-US" dirty="0"/>
              <a:t>, so it experiences a loss equal to the pink shaded area in panel (a). In addition, since the firm</a:t>
            </a:r>
            <a:r>
              <a:rPr lang="en-US" altLang="ja-JP" dirty="0"/>
              <a:t>'s output is lower, it is no longer producing at the minimum point on its ATC curve, so the firm is not as efficient as before.</a:t>
            </a:r>
          </a:p>
          <a:p>
            <a:endParaRPr lang="en-US" altLang="en-US" dirty="0"/>
          </a:p>
        </p:txBody>
      </p:sp>
    </p:spTree>
    <p:extLst>
      <p:ext uri="{BB962C8B-B14F-4D97-AF65-F5344CB8AC3E}">
        <p14:creationId xmlns:p14="http://schemas.microsoft.com/office/powerpoint/2010/main" val="4228039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In addition, remember that it is possible to have positive accounting profits but NEGATIVE economic profits? What does this mean?</a:t>
            </a:r>
          </a:p>
          <a:p>
            <a:endParaRPr lang="en-US" altLang="en-US" dirty="0"/>
          </a:p>
          <a:p>
            <a:r>
              <a:rPr lang="en-US" altLang="en-US" dirty="0"/>
              <a:t>It means that you can cover all of your direct expenses (workers, electricity, rent, </a:t>
            </a:r>
            <a:r>
              <a:rPr lang="en-US" altLang="en-US" dirty="0" err="1"/>
              <a:t>etc</a:t>
            </a:r>
            <a:r>
              <a:rPr lang="en-US" altLang="en-US" dirty="0"/>
              <a:t>), but the opportunity cost of doing what you</a:t>
            </a:r>
            <a:r>
              <a:rPr lang="en-US" altLang="ja-JP" dirty="0"/>
              <a:t>'re doing is very big. In other words, you could manage a fast-food restaurant and pay all your bills and make some money, but what if you could be a high-paid financial advisor and make a lot more income? The </a:t>
            </a:r>
            <a:r>
              <a:rPr lang="en-US" altLang="ja-JP" b="1" dirty="0"/>
              <a:t>opportunity cost of your time</a:t>
            </a:r>
            <a:r>
              <a:rPr lang="en-US" altLang="ja-JP" dirty="0"/>
              <a:t> is very high in that case. You could be making a lot more money elsewhere if you invested your time with a different company.</a:t>
            </a:r>
          </a:p>
          <a:p>
            <a:endParaRPr lang="en-US" altLang="en-US" dirty="0"/>
          </a:p>
          <a:p>
            <a:r>
              <a:rPr lang="en-US" altLang="en-US" dirty="0"/>
              <a:t>Or, what if you have a building in the downtown area of a college town? If you run a dry-cleaning business, you are giving up the opportunity to run a bar or night club in the same building. The opportunity cost of not using your capital for other services is large.</a:t>
            </a:r>
          </a:p>
          <a:p>
            <a:endParaRPr lang="en-US" altLang="en-US" dirty="0"/>
          </a:p>
          <a:p>
            <a:r>
              <a:rPr lang="en-US" altLang="en-US" dirty="0"/>
              <a:t>What if you</a:t>
            </a:r>
            <a:r>
              <a:rPr lang="en-US" altLang="ja-JP" dirty="0"/>
              <a:t>'re mowing lawns for $10 an hour when you could be tutoring for $20 an hour?</a:t>
            </a:r>
            <a:endParaRPr lang="en-US" altLang="en-US" dirty="0"/>
          </a:p>
        </p:txBody>
      </p:sp>
    </p:spTree>
    <p:extLst>
      <p:ext uri="{BB962C8B-B14F-4D97-AF65-F5344CB8AC3E}">
        <p14:creationId xmlns:p14="http://schemas.microsoft.com/office/powerpoint/2010/main" val="3840487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43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With perfect competition, we often draw two graphs. We draw the MARKET graph to show how the price is determined by the market forces of supply and demand. Then, we draw the FIRM graph to show how a firm takes that price as given, and how much it produces (based on its cost structure).</a:t>
            </a:r>
          </a:p>
          <a:p>
            <a:endParaRPr lang="en-US" altLang="en-US" dirty="0"/>
          </a:p>
          <a:p>
            <a:r>
              <a:rPr lang="en-US" altLang="en-US" dirty="0"/>
              <a:t>Free entry and exit is very important in competitive markets—it assures that economic profits will go to zero in the long run.</a:t>
            </a:r>
          </a:p>
          <a:p>
            <a:endParaRPr lang="en-US" altLang="en-US" dirty="0"/>
          </a:p>
          <a:p>
            <a:r>
              <a:rPr lang="en-US" altLang="en-US" dirty="0"/>
              <a:t>If there are hundreds of sellers and identical products, and anyone can enter the market, prices of goods will converge.</a:t>
            </a:r>
          </a:p>
        </p:txBody>
      </p:sp>
    </p:spTree>
    <p:extLst>
      <p:ext uri="{BB962C8B-B14F-4D97-AF65-F5344CB8AC3E}">
        <p14:creationId xmlns:p14="http://schemas.microsoft.com/office/powerpoint/2010/main" val="33968253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065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b="1" dirty="0"/>
              <a:t>With unfavorable market conditions, some firms leave in the industry!</a:t>
            </a:r>
            <a:endParaRPr lang="en-US" altLang="en-US" dirty="0"/>
          </a:p>
          <a:p>
            <a:r>
              <a:rPr lang="en-US" altLang="en-US" dirty="0"/>
              <a:t>As firms exit, the market supply contracts from S</a:t>
            </a:r>
            <a:r>
              <a:rPr lang="en-US" altLang="en-US" baseline="-25000" dirty="0"/>
              <a:t>1</a:t>
            </a:r>
            <a:r>
              <a:rPr lang="en-US" altLang="en-US" dirty="0"/>
              <a:t> to S</a:t>
            </a:r>
            <a:r>
              <a:rPr lang="en-US" altLang="en-US" baseline="-25000" dirty="0"/>
              <a:t>2 </a:t>
            </a:r>
            <a:r>
              <a:rPr lang="en-US" altLang="en-US" dirty="0"/>
              <a:t>and the market equilibrium moves to point C. At point C, the price rises back to P</a:t>
            </a:r>
            <a:r>
              <a:rPr lang="en-US" altLang="en-US" baseline="-25000" dirty="0"/>
              <a:t>1</a:t>
            </a:r>
            <a:r>
              <a:rPr lang="en-US" altLang="en-US" dirty="0"/>
              <a:t>. Market output drops to Q</a:t>
            </a:r>
            <a:r>
              <a:rPr lang="en-US" altLang="en-US" baseline="-25000" dirty="0"/>
              <a:t>3</a:t>
            </a:r>
            <a:r>
              <a:rPr lang="en-US" altLang="en-US" dirty="0"/>
              <a:t> and price returns to P</a:t>
            </a:r>
            <a:r>
              <a:rPr lang="en-US" altLang="en-US" baseline="-25000" dirty="0"/>
              <a:t>1</a:t>
            </a:r>
            <a:r>
              <a:rPr lang="en-US" altLang="en-US" dirty="0"/>
              <a:t>. The firms that remain in the market no longer experience a short run loss since M</a:t>
            </a:r>
            <a:r>
              <a:rPr lang="en-US" altLang="en-US" baseline="-25000" dirty="0"/>
              <a:t>2</a:t>
            </a:r>
            <a:r>
              <a:rPr lang="en-US" altLang="en-US" dirty="0"/>
              <a:t> returns to MR</a:t>
            </a:r>
            <a:r>
              <a:rPr lang="en-US" altLang="en-US" baseline="-25000" dirty="0"/>
              <a:t>1</a:t>
            </a:r>
            <a:r>
              <a:rPr lang="en-US" altLang="en-US" dirty="0"/>
              <a:t> and costs fall from C</a:t>
            </a:r>
            <a:r>
              <a:rPr lang="en-US" altLang="en-US" baseline="-25000" dirty="0"/>
              <a:t>2</a:t>
            </a:r>
            <a:r>
              <a:rPr lang="en-US" altLang="en-US" dirty="0"/>
              <a:t> to C</a:t>
            </a:r>
            <a:r>
              <a:rPr lang="en-US" altLang="en-US" baseline="-25000" dirty="0"/>
              <a:t>1</a:t>
            </a:r>
            <a:r>
              <a:rPr lang="en-US" altLang="en-US" dirty="0"/>
              <a:t>. The end result is that the firm is once again efficient and economic profits return to zero.</a:t>
            </a:r>
          </a:p>
          <a:p>
            <a:endParaRPr lang="en-US" altLang="en-US" dirty="0"/>
          </a:p>
        </p:txBody>
      </p:sp>
    </p:spTree>
    <p:extLst>
      <p:ext uri="{BB962C8B-B14F-4D97-AF65-F5344CB8AC3E}">
        <p14:creationId xmlns:p14="http://schemas.microsoft.com/office/powerpoint/2010/main" val="2982746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2706" name="Rectangle 3"/>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28724931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47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ja-JP" b="1" dirty="0">
                <a:ea typeface="MS PGothic" charset="0"/>
                <a:cs typeface="MS PGothic" charset="0"/>
              </a:rPr>
              <a:t>"Beyond the Book" Slide</a:t>
            </a:r>
          </a:p>
          <a:p>
            <a:endParaRPr lang="en-US" b="1" dirty="0">
              <a:ea typeface="MS PGothic" charset="0"/>
              <a:cs typeface="MS PGothic" charset="0"/>
            </a:endParaRPr>
          </a:p>
          <a:p>
            <a:r>
              <a:rPr lang="en-US" b="1" i="1" dirty="0">
                <a:ea typeface="MS PGothic" charset="0"/>
                <a:cs typeface="MS PGothic" charset="0"/>
              </a:rPr>
              <a:t>Lecture tip:</a:t>
            </a:r>
          </a:p>
          <a:p>
            <a:r>
              <a:rPr lang="en-US" dirty="0">
                <a:ea typeface="MS PGothic" charset="0"/>
                <a:cs typeface="MS PGothic" charset="0"/>
              </a:rPr>
              <a:t>Click through to reveal the graph and animation.</a:t>
            </a:r>
          </a:p>
          <a:p>
            <a:r>
              <a:rPr lang="en-US" dirty="0">
                <a:ea typeface="MS PGothic" charset="0"/>
                <a:cs typeface="MS PGothic" charset="0"/>
              </a:rPr>
              <a:t>Be sure to let the animation play! (Don</a:t>
            </a:r>
            <a:r>
              <a:rPr lang="en-US" altLang="ja-JP" dirty="0">
                <a:ea typeface="MS PGothic" charset="0"/>
                <a:cs typeface="MS PGothic" charset="0"/>
              </a:rPr>
              <a:t>'t click too many times or you'll skip the animation.)</a:t>
            </a:r>
            <a:endParaRPr lang="en-US" dirty="0">
              <a:ea typeface="MS PGothic" charset="0"/>
              <a:cs typeface="MS PGothic"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6802" name="Rectangle 3"/>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35074110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885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ja-JP" b="1" dirty="0">
                <a:ea typeface="MS PGothic" charset="0"/>
                <a:cs typeface="MS PGothic" charset="0"/>
              </a:rPr>
              <a:t>"Beyond the Book" Slide</a:t>
            </a:r>
          </a:p>
          <a:p>
            <a:endParaRPr lang="en-US" b="1" dirty="0">
              <a:ea typeface="MS PGothic" charset="0"/>
              <a:cs typeface="MS PGothic" charset="0"/>
            </a:endParaRPr>
          </a:p>
          <a:p>
            <a:r>
              <a:rPr lang="en-US" b="1" i="1" dirty="0">
                <a:ea typeface="MS PGothic" charset="0"/>
                <a:cs typeface="MS PGothic" charset="0"/>
              </a:rPr>
              <a:t>Lecture tip:</a:t>
            </a:r>
          </a:p>
          <a:p>
            <a:r>
              <a:rPr lang="en-US" dirty="0">
                <a:ea typeface="MS PGothic" charset="0"/>
                <a:cs typeface="MS PGothic" charset="0"/>
              </a:rPr>
              <a:t>Click through to reveal the graph and animation.</a:t>
            </a:r>
          </a:p>
          <a:p>
            <a:r>
              <a:rPr lang="en-US" dirty="0">
                <a:ea typeface="MS PGothic" charset="0"/>
                <a:cs typeface="MS PGothic" charset="0"/>
              </a:rPr>
              <a:t>Be sure to let the animation play! (Don</a:t>
            </a:r>
            <a:r>
              <a:rPr lang="en-US" altLang="ja-JP" dirty="0">
                <a:ea typeface="MS PGothic" charset="0"/>
                <a:cs typeface="MS PGothic" charset="0"/>
              </a:rPr>
              <a:t>'t click too many times or you'll skip the animation).</a:t>
            </a:r>
            <a:endParaRPr lang="en-US" dirty="0">
              <a:ea typeface="MS PGothic" charset="0"/>
              <a:cs typeface="MS PGothic"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80898" name="Rectangle 3"/>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37801869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921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5631483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9830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The profit maximizing rule is a condition for stopping</a:t>
            </a:r>
            <a:r>
              <a:rPr lang="en-US" altLang="en-US" i="1" dirty="0"/>
              <a:t> </a:t>
            </a:r>
            <a:r>
              <a:rPr lang="en-US" altLang="en-US" dirty="0"/>
              <a:t>production at the point where profit opportunities no longer exist.</a:t>
            </a:r>
          </a:p>
        </p:txBody>
      </p:sp>
    </p:spTree>
    <p:extLst>
      <p:ext uri="{BB962C8B-B14F-4D97-AF65-F5344CB8AC3E}">
        <p14:creationId xmlns:p14="http://schemas.microsoft.com/office/powerpoint/2010/main" val="16009372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003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Since variable costs are only incurred when operating, if a business can make enough to cover its variable costs in the short run it will choose to operate.</a:t>
            </a:r>
          </a:p>
        </p:txBody>
      </p:sp>
    </p:spTree>
    <p:extLst>
      <p:ext uri="{BB962C8B-B14F-4D97-AF65-F5344CB8AC3E}">
        <p14:creationId xmlns:p14="http://schemas.microsoft.com/office/powerpoint/2010/main" val="9592635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0240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770276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Often, </a:t>
            </a:r>
            <a:r>
              <a:rPr lang="en-US" altLang="en-US" b="1" dirty="0"/>
              <a:t>perfect competition </a:t>
            </a:r>
            <a:r>
              <a:rPr lang="en-US" altLang="en-US" dirty="0"/>
              <a:t>is a market structure taught in economics courses, and one of the four examples above is used as an example of a perfectly competitive market with identical products and prices, as well as perfect information and free entry and exit.</a:t>
            </a:r>
          </a:p>
          <a:p>
            <a:endParaRPr lang="en-US" altLang="en-US" dirty="0"/>
          </a:p>
          <a:p>
            <a:r>
              <a:rPr lang="en-US" altLang="en-US" dirty="0"/>
              <a:t>However, in reality, each of these markets is not quite perfectly competitive.</a:t>
            </a:r>
          </a:p>
          <a:p>
            <a:endParaRPr lang="en-US" altLang="en-US" dirty="0"/>
          </a:p>
          <a:p>
            <a:r>
              <a:rPr lang="en-US" altLang="en-US" b="1" dirty="0"/>
              <a:t>Top row:</a:t>
            </a:r>
          </a:p>
          <a:p>
            <a:r>
              <a:rPr lang="en-US" altLang="en-US" dirty="0"/>
              <a:t>An example of a large institutional investor is PIMCO (Pacific Investment Management Company)</a:t>
            </a:r>
          </a:p>
          <a:p>
            <a:endParaRPr lang="en-US" altLang="en-US" dirty="0"/>
          </a:p>
        </p:txBody>
      </p:sp>
    </p:spTree>
    <p:extLst>
      <p:ext uri="{BB962C8B-B14F-4D97-AF65-F5344CB8AC3E}">
        <p14:creationId xmlns:p14="http://schemas.microsoft.com/office/powerpoint/2010/main" val="28724370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0445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D</a:t>
            </a:r>
          </a:p>
          <a:p>
            <a:endParaRPr lang="en-US" altLang="en-US" dirty="0"/>
          </a:p>
          <a:p>
            <a:r>
              <a:rPr lang="en-US" altLang="en-US" dirty="0"/>
              <a:t>The marginal analysis says to produce until MR = MC. If MR &gt; MC, it means you could be making more profits by making more sandwiches.</a:t>
            </a:r>
          </a:p>
        </p:txBody>
      </p:sp>
    </p:spTree>
    <p:extLst>
      <p:ext uri="{BB962C8B-B14F-4D97-AF65-F5344CB8AC3E}">
        <p14:creationId xmlns:p14="http://schemas.microsoft.com/office/powerpoint/2010/main" val="5486880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0649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B</a:t>
            </a:r>
          </a:p>
          <a:p>
            <a:endParaRPr lang="en-US" altLang="en-US" dirty="0"/>
          </a:p>
          <a:p>
            <a:r>
              <a:rPr lang="en-US" altLang="en-US" dirty="0"/>
              <a:t>In a competitive market, positive profits will signal more firms to enter the industry. This will shift market supply to the right. Eventually, the price will fall and profits will return to zero.</a:t>
            </a:r>
          </a:p>
        </p:txBody>
      </p:sp>
    </p:spTree>
    <p:extLst>
      <p:ext uri="{BB962C8B-B14F-4D97-AF65-F5344CB8AC3E}">
        <p14:creationId xmlns:p14="http://schemas.microsoft.com/office/powerpoint/2010/main" val="13832456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0854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D</a:t>
            </a:r>
          </a:p>
          <a:p>
            <a:endParaRPr lang="en-US" altLang="en-US" dirty="0"/>
          </a:p>
          <a:p>
            <a:r>
              <a:rPr lang="en-US" altLang="en-US" dirty="0"/>
              <a:t>Here, the firm can cover ALL VC, and PART of FC. Better to cover part of your FC than NONE of your FC.</a:t>
            </a:r>
          </a:p>
          <a:p>
            <a:endParaRPr lang="en-US" altLang="en-US" dirty="0"/>
          </a:p>
          <a:p>
            <a:r>
              <a:rPr lang="en-US" altLang="en-US" dirty="0"/>
              <a:t>Note that a competitive firm cannot raise the price because of the existence of perfect substitutes.</a:t>
            </a:r>
          </a:p>
        </p:txBody>
      </p:sp>
    </p:spTree>
    <p:extLst>
      <p:ext uri="{BB962C8B-B14F-4D97-AF65-F5344CB8AC3E}">
        <p14:creationId xmlns:p14="http://schemas.microsoft.com/office/powerpoint/2010/main" val="16382498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1059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C</a:t>
            </a:r>
          </a:p>
          <a:p>
            <a:endParaRPr lang="en-US" altLang="en-US" dirty="0"/>
          </a:p>
          <a:p>
            <a:r>
              <a:rPr lang="en-US" altLang="en-US" dirty="0"/>
              <a:t>Free entry and exit in a competitive industry allows capital to flow where profit is available. In a profitable industry, more firms enter and will erode profits to zero. If new firms could not enter because of entry barriers, existing firms could earn long run profits.</a:t>
            </a:r>
          </a:p>
        </p:txBody>
      </p:sp>
    </p:spTree>
    <p:extLst>
      <p:ext uri="{BB962C8B-B14F-4D97-AF65-F5344CB8AC3E}">
        <p14:creationId xmlns:p14="http://schemas.microsoft.com/office/powerpoint/2010/main" val="26654770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1264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C</a:t>
            </a:r>
          </a:p>
          <a:p>
            <a:endParaRPr lang="en-US" altLang="en-US" dirty="0"/>
          </a:p>
          <a:p>
            <a:r>
              <a:rPr lang="en-US" altLang="en-US" dirty="0"/>
              <a:t>This answer is the </a:t>
            </a:r>
            <a:r>
              <a:rPr lang="en-US" altLang="ja-JP" dirty="0"/>
              <a:t>"shut down point."</a:t>
            </a:r>
            <a:r>
              <a:rPr lang="ja-JP" altLang="en-US"/>
              <a:t> </a:t>
            </a:r>
            <a:r>
              <a:rPr lang="en-US" altLang="ja-JP" dirty="0"/>
              <a:t>The minimum of the AVC gives us the boundary price of when it's best to produce or shut down. If you can't even cover your variable expenses, it is best to shut down.</a:t>
            </a:r>
          </a:p>
          <a:p>
            <a:endParaRPr lang="en-US" altLang="en-US" dirty="0"/>
          </a:p>
        </p:txBody>
      </p:sp>
    </p:spTree>
    <p:extLst>
      <p:ext uri="{BB962C8B-B14F-4D97-AF65-F5344CB8AC3E}">
        <p14:creationId xmlns:p14="http://schemas.microsoft.com/office/powerpoint/2010/main" val="3071491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04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b="1" dirty="0">
                <a:ea typeface="MS PGothic" charset="0"/>
                <a:cs typeface="MS PGothic" charset="0"/>
              </a:rPr>
              <a:t>Economics in the Media</a:t>
            </a:r>
          </a:p>
          <a:p>
            <a:endParaRPr lang="en-US" b="1" dirty="0">
              <a:ea typeface="MS PGothic" charset="0"/>
              <a:cs typeface="MS PGothic" charset="0"/>
            </a:endParaRPr>
          </a:p>
          <a:p>
            <a:r>
              <a:rPr lang="en-US" b="1" i="1" dirty="0">
                <a:ea typeface="MS PGothic" charset="0"/>
                <a:cs typeface="MS PGothic" charset="0"/>
              </a:rPr>
              <a:t>Lecture tip:</a:t>
            </a:r>
          </a:p>
          <a:p>
            <a:r>
              <a:rPr lang="en-US" dirty="0">
                <a:ea typeface="MS PGothic" charset="0"/>
                <a:cs typeface="MS PGothic" charset="0"/>
              </a:rPr>
              <a:t>The clip mentioned on the slide can be found in the Interactive Instructor's Guide. Access the direct link by clicking the icon in the PowerPoint above.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ea typeface="+mn-ea"/>
                <a:cs typeface="+mn-cs"/>
              </a:rPr>
              <a:t>In a perfectly competitive market the number of sellers depends on the profitability of selling the product. Free entry and resources ensure that the number or sellers, and therefore market supply, will increase when it is profitable to sell a product in a market. The key idea underlying the notion of perfect competition is that individual firms react to market rather than influence the prices of the products they sell.</a:t>
            </a:r>
            <a:endParaRPr lang="en-US" dirty="0"/>
          </a:p>
        </p:txBody>
      </p:sp>
      <p:sp>
        <p:nvSpPr>
          <p:cNvPr id="4" name="Slide Number Placeholder 3"/>
          <p:cNvSpPr>
            <a:spLocks noGrp="1"/>
          </p:cNvSpPr>
          <p:nvPr>
            <p:ph type="sldNum" sz="quarter" idx="10"/>
          </p:nvPr>
        </p:nvSpPr>
        <p:spPr/>
        <p:txBody>
          <a:bodyPr/>
          <a:lstStyle/>
          <a:p>
            <a:fld id="{5F31DE9F-8A29-4744-97CD-5CF73C7CBC1E}" type="slidenum">
              <a:rPr lang="en-US" smtClean="0"/>
              <a:t>6</a:t>
            </a:fld>
            <a:endParaRPr lang="en-US"/>
          </a:p>
        </p:txBody>
      </p:sp>
    </p:spTree>
    <p:extLst>
      <p:ext uri="{BB962C8B-B14F-4D97-AF65-F5344CB8AC3E}">
        <p14:creationId xmlns:p14="http://schemas.microsoft.com/office/powerpoint/2010/main" val="7362064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Consider the Mr. Plow business.</a:t>
            </a:r>
          </a:p>
          <a:p>
            <a:endParaRPr lang="en-US" altLang="en-US" dirty="0"/>
          </a:p>
          <a:p>
            <a:r>
              <a:rPr lang="en-US" altLang="en-US" dirty="0"/>
              <a:t>He earns revenues from clearing snow. Customers pay him.</a:t>
            </a:r>
          </a:p>
          <a:p>
            <a:endParaRPr lang="en-US" altLang="en-US" dirty="0"/>
          </a:p>
          <a:p>
            <a:r>
              <a:rPr lang="en-US" altLang="en-US" dirty="0"/>
              <a:t>However, he has costs as well (gas, rent on vehicle, opportunity cost of his time)</a:t>
            </a:r>
          </a:p>
        </p:txBody>
      </p:sp>
    </p:spTree>
    <p:extLst>
      <p:ext uri="{BB962C8B-B14F-4D97-AF65-F5344CB8AC3E}">
        <p14:creationId xmlns:p14="http://schemas.microsoft.com/office/powerpoint/2010/main" val="41193602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The goal of a firm (competitive or not) is to maximize profits.</a:t>
            </a:r>
          </a:p>
          <a:p>
            <a:endParaRPr lang="en-US" altLang="en-US" dirty="0"/>
          </a:p>
          <a:p>
            <a:r>
              <a:rPr lang="en-US" altLang="en-US" dirty="0"/>
              <a:t>TR = P * Q. </a:t>
            </a:r>
          </a:p>
          <a:p>
            <a:r>
              <a:rPr lang="en-US" altLang="en-US" dirty="0"/>
              <a:t>Profit is denoted by the Greek letter pi.</a:t>
            </a:r>
          </a:p>
        </p:txBody>
      </p:sp>
    </p:spTree>
    <p:extLst>
      <p:ext uri="{BB962C8B-B14F-4D97-AF65-F5344CB8AC3E}">
        <p14:creationId xmlns:p14="http://schemas.microsoft.com/office/powerpoint/2010/main" val="5076625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31DE9F-8A29-4744-97CD-5CF73C7CBC1E}" type="slidenum">
              <a:rPr lang="en-US" smtClean="0"/>
              <a:t>9</a:t>
            </a:fld>
            <a:endParaRPr lang="en-US"/>
          </a:p>
        </p:txBody>
      </p:sp>
    </p:spTree>
    <p:extLst>
      <p:ext uri="{BB962C8B-B14F-4D97-AF65-F5344CB8AC3E}">
        <p14:creationId xmlns:p14="http://schemas.microsoft.com/office/powerpoint/2010/main" val="22746844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4" y="1350817"/>
            <a:ext cx="6810217" cy="4179455"/>
          </a:xfrm>
        </p:spPr>
        <p:txBody>
          <a:bodyPr>
            <a:normAutofit fontScale="90000"/>
          </a:bodyPr>
          <a:lstStyle>
            <a:lvl1pPr algn="l">
              <a:defRPr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a:solidFill>
                <a:srgbClr val="FF2807"/>
              </a:solidFill>
              <a:latin typeface="Cambria"/>
              <a:cs typeface="Cambria"/>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9" y="1350817"/>
            <a:ext cx="6810217" cy="4179455"/>
          </a:xfrm>
        </p:spPr>
        <p:txBody>
          <a:bodyPr>
            <a:normAutofit fontScale="90000"/>
          </a:bodyPr>
          <a:lstStyle>
            <a:lvl1pPr algn="l">
              <a:defRPr cap="all" baseline="0">
                <a:solidFill>
                  <a:srgbClr val="669900"/>
                </a:solidFill>
                <a:latin typeface="Cambria"/>
                <a:cs typeface="Cambria"/>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37839138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a:latin typeface="Cambria"/>
                <a:cs typeface="Cambria"/>
              </a:defRPr>
            </a:lvl1pPr>
          </a:lstStyle>
          <a:p>
            <a:r>
              <a:rPr lang="en-US" dirty="0"/>
              <a:t>Click to edit Master title style</a:t>
            </a:r>
          </a:p>
        </p:txBody>
      </p:sp>
      <p:sp>
        <p:nvSpPr>
          <p:cNvPr id="3" name="Content Placeholder 2"/>
          <p:cNvSpPr>
            <a:spLocks noGrp="1"/>
          </p:cNvSpPr>
          <p:nvPr>
            <p:ph sz="half" idx="1"/>
          </p:nvPr>
        </p:nvSpPr>
        <p:spPr>
          <a:xfrm>
            <a:off x="609600" y="1670557"/>
            <a:ext cx="5384800" cy="5002721"/>
          </a:xfrm>
        </p:spPr>
        <p:txBody>
          <a:bodyPr/>
          <a:lstStyle>
            <a:lvl1pPr>
              <a:defRPr sz="3600">
                <a:latin typeface="Cambria"/>
                <a:cs typeface="Cambria"/>
              </a:defRPr>
            </a:lvl1pPr>
            <a:lvl2pPr>
              <a:defRPr sz="3200">
                <a:latin typeface="Cambria"/>
                <a:cs typeface="Cambria"/>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7"/>
            <a:ext cx="5384800" cy="5002721"/>
          </a:xfrm>
        </p:spPr>
        <p:txBody>
          <a:bodyPr/>
          <a:lstStyle>
            <a:lvl1pPr>
              <a:defRPr sz="3600">
                <a:latin typeface="Cambria"/>
                <a:cs typeface="Cambria"/>
              </a:defRPr>
            </a:lvl1pPr>
            <a:lvl2pPr>
              <a:defRPr sz="3200">
                <a:latin typeface="Cambria"/>
                <a:cs typeface="Cambria"/>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854323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prstClr val="white"/>
              </a:solidFill>
              <a:latin typeface="Cambria"/>
            </a:endParaRPr>
          </a:p>
        </p:txBody>
      </p:sp>
      <p:sp>
        <p:nvSpPr>
          <p:cNvPr id="2" name="Title 1"/>
          <p:cNvSpPr>
            <a:spLocks noGrp="1"/>
          </p:cNvSpPr>
          <p:nvPr>
            <p:ph type="title"/>
          </p:nvPr>
        </p:nvSpPr>
        <p:spPr>
          <a:xfrm>
            <a:off x="609600" y="0"/>
            <a:ext cx="10972800" cy="1518756"/>
          </a:xfrm>
        </p:spPr>
        <p:txBody>
          <a:bodyPr/>
          <a:lstStyle>
            <a:lvl1pPr algn="l">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a:solidFill>
                <a:srgbClr val="FF2807"/>
              </a:solidFill>
              <a:latin typeface="Cambria"/>
              <a:cs typeface="Cambria"/>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4" y="1350817"/>
            <a:ext cx="6810217" cy="4179455"/>
          </a:xfrm>
        </p:spPr>
        <p:txBody>
          <a:bodyPr>
            <a:normAutofit fontScale="90000"/>
          </a:bodyPr>
          <a:lstStyle>
            <a:lvl1pPr algn="l">
              <a:defRPr cap="all" baseline="0">
                <a:solidFill>
                  <a:srgbClr val="669900"/>
                </a:solidFill>
                <a:latin typeface="Cambria"/>
                <a:cs typeface="Cambria"/>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1649217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a:latin typeface="Cambria"/>
                <a:cs typeface="Cambria"/>
              </a:defRPr>
            </a:lvl1pPr>
          </a:lstStyle>
          <a:p>
            <a:r>
              <a:rPr lang="en-US" dirty="0"/>
              <a:t>Click to edit Master title style</a:t>
            </a:r>
          </a:p>
        </p:txBody>
      </p:sp>
      <p:sp>
        <p:nvSpPr>
          <p:cNvPr id="3" name="Content Placeholder 2"/>
          <p:cNvSpPr>
            <a:spLocks noGrp="1"/>
          </p:cNvSpPr>
          <p:nvPr>
            <p:ph sz="half" idx="1"/>
          </p:nvPr>
        </p:nvSpPr>
        <p:spPr>
          <a:xfrm>
            <a:off x="609600" y="1670558"/>
            <a:ext cx="5384800" cy="5002721"/>
          </a:xfrm>
        </p:spPr>
        <p:txBody>
          <a:bodyPr/>
          <a:lstStyle>
            <a:lvl1pPr>
              <a:defRPr sz="3600">
                <a:latin typeface="Cambria"/>
                <a:cs typeface="Cambria"/>
              </a:defRPr>
            </a:lvl1pPr>
            <a:lvl2pPr>
              <a:defRPr sz="3200">
                <a:latin typeface="Cambria"/>
                <a:cs typeface="Cambria"/>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8"/>
            <a:ext cx="5384800" cy="5002721"/>
          </a:xfrm>
        </p:spPr>
        <p:txBody>
          <a:bodyPr/>
          <a:lstStyle>
            <a:lvl1pPr>
              <a:defRPr sz="3600">
                <a:latin typeface="Cambria"/>
                <a:cs typeface="Cambria"/>
              </a:defRPr>
            </a:lvl1pPr>
            <a:lvl2pPr>
              <a:defRPr sz="3200">
                <a:latin typeface="Cambria"/>
                <a:cs typeface="Cambria"/>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274065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5452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mbria"/>
                <a:cs typeface="Cambria"/>
              </a:defRPr>
            </a:lvl1pPr>
          </a:lstStyle>
          <a:p>
            <a:r>
              <a:rPr lang="en-US"/>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mbria"/>
                <a:cs typeface="Cambria"/>
              </a:defRPr>
            </a:lvl1pPr>
          </a:lstStyle>
          <a:p>
            <a:r>
              <a:rPr lang="en-US"/>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11.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p:txBody>
      </p:sp>
    </p:spTree>
    <p:extLst>
      <p:ext uri="{BB962C8B-B14F-4D97-AF65-F5344CB8AC3E}">
        <p14:creationId xmlns:p14="http://schemas.microsoft.com/office/powerpoint/2010/main" val="2549756184"/>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79" r:id="rId3"/>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1">
          <a:solidFill>
            <a:schemeClr val="tx1"/>
          </a:solidFill>
          <a:latin typeface="Cambria"/>
          <a:ea typeface="+mj-ea"/>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Lst>
  <p:txStyles>
    <p:titleStyle>
      <a:lvl1pPr algn="ctr" defTabSz="457200" rtl="0" eaLnBrk="0" fontAlgn="base" hangingPunct="0">
        <a:spcBef>
          <a:spcPct val="0"/>
        </a:spcBef>
        <a:spcAft>
          <a:spcPct val="0"/>
        </a:spcAft>
        <a:defRPr sz="4400" b="1">
          <a:solidFill>
            <a:schemeClr val="tx1"/>
          </a:solidFill>
          <a:latin typeface="Cambria"/>
          <a:ea typeface="+mj-ea"/>
          <a:cs typeface="Cambria"/>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a:solidFill>
                <a:srgbClr val="FFFFFF"/>
              </a:solidFill>
              <a:latin typeface="Cambria"/>
              <a:cs typeface="Cambria"/>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Lst>
  <p:txStyles>
    <p:titleStyle>
      <a:lvl1pPr algn="l" defTabSz="457200" rtl="0" eaLnBrk="0" fontAlgn="base" hangingPunct="0">
        <a:spcBef>
          <a:spcPct val="0"/>
        </a:spcBef>
        <a:spcAft>
          <a:spcPct val="0"/>
        </a:spcAft>
        <a:defRPr sz="4400" b="1">
          <a:solidFill>
            <a:schemeClr val="tx1"/>
          </a:solidFill>
          <a:latin typeface="Cambria"/>
          <a:ea typeface="+mj-ea"/>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609600" y="1600205"/>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035036259"/>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8" Type="http://schemas.openxmlformats.org/officeDocument/2006/relationships/image" Target="../media/image17.emf"/><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 Id="rId9"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9.emf"/></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21.jpeg"/></Relationships>
</file>

<file path=ppt/slides/_rels/slide1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28.emf"/><Relationship Id="rId3" Type="http://schemas.openxmlformats.org/officeDocument/2006/relationships/image" Target="../media/image23.emf"/><Relationship Id="rId7" Type="http://schemas.openxmlformats.org/officeDocument/2006/relationships/image" Target="../media/image27.emf"/><Relationship Id="rId2" Type="http://schemas.openxmlformats.org/officeDocument/2006/relationships/notesSlide" Target="../notesSlides/notesSlide19.xml"/><Relationship Id="rId1" Type="http://schemas.openxmlformats.org/officeDocument/2006/relationships/slideLayout" Target="../slideLayouts/slideLayout9.xml"/><Relationship Id="rId6" Type="http://schemas.openxmlformats.org/officeDocument/2006/relationships/image" Target="../media/image26.emf"/><Relationship Id="rId11" Type="http://schemas.openxmlformats.org/officeDocument/2006/relationships/image" Target="../media/image31.emf"/><Relationship Id="rId5" Type="http://schemas.openxmlformats.org/officeDocument/2006/relationships/image" Target="../media/image25.emf"/><Relationship Id="rId10" Type="http://schemas.openxmlformats.org/officeDocument/2006/relationships/image" Target="../media/image30.emf"/><Relationship Id="rId4" Type="http://schemas.openxmlformats.org/officeDocument/2006/relationships/image" Target="../media/image24.emf"/><Relationship Id="rId9" Type="http://schemas.openxmlformats.org/officeDocument/2006/relationships/image" Target="../media/image29.emf"/></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notesSlide" Target="../notesSlides/notesSlide22.xml"/><Relationship Id="rId1" Type="http://schemas.openxmlformats.org/officeDocument/2006/relationships/slideLayout" Target="../slideLayouts/slideLayout10.xml"/><Relationship Id="rId6" Type="http://schemas.openxmlformats.org/officeDocument/2006/relationships/image" Target="../media/image36.emf"/><Relationship Id="rId11" Type="http://schemas.openxmlformats.org/officeDocument/2006/relationships/image" Target="../media/image41.emf"/><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24.xml.rels><?xml version="1.0" encoding="UTF-8" standalone="yes"?>
<Relationships xmlns="http://schemas.openxmlformats.org/package/2006/relationships"><Relationship Id="rId8" Type="http://schemas.openxmlformats.org/officeDocument/2006/relationships/image" Target="../media/image47.emf"/><Relationship Id="rId3" Type="http://schemas.openxmlformats.org/officeDocument/2006/relationships/image" Target="../media/image42.emf"/><Relationship Id="rId7" Type="http://schemas.openxmlformats.org/officeDocument/2006/relationships/image" Target="../media/image46.emf"/><Relationship Id="rId2" Type="http://schemas.openxmlformats.org/officeDocument/2006/relationships/notesSlide" Target="../notesSlides/notesSlide23.xml"/><Relationship Id="rId1" Type="http://schemas.openxmlformats.org/officeDocument/2006/relationships/slideLayout" Target="../slideLayouts/slideLayout10.xml"/><Relationship Id="rId6" Type="http://schemas.openxmlformats.org/officeDocument/2006/relationships/image" Target="../media/image45.emf"/><Relationship Id="rId5" Type="http://schemas.openxmlformats.org/officeDocument/2006/relationships/image" Target="../media/image44.emf"/><Relationship Id="rId4" Type="http://schemas.openxmlformats.org/officeDocument/2006/relationships/image" Target="../media/image43.emf"/><Relationship Id="rId9" Type="http://schemas.openxmlformats.org/officeDocument/2006/relationships/image" Target="../media/image48.e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8" Type="http://schemas.openxmlformats.org/officeDocument/2006/relationships/image" Target="../media/image54.emf"/><Relationship Id="rId3" Type="http://schemas.openxmlformats.org/officeDocument/2006/relationships/image" Target="../media/image49.emf"/><Relationship Id="rId7" Type="http://schemas.openxmlformats.org/officeDocument/2006/relationships/image" Target="../media/image53.emf"/><Relationship Id="rId12" Type="http://schemas.openxmlformats.org/officeDocument/2006/relationships/image" Target="../media/image58.emf"/><Relationship Id="rId2" Type="http://schemas.openxmlformats.org/officeDocument/2006/relationships/notesSlide" Target="../notesSlides/notesSlide25.xml"/><Relationship Id="rId1" Type="http://schemas.openxmlformats.org/officeDocument/2006/relationships/slideLayout" Target="../slideLayouts/slideLayout9.xml"/><Relationship Id="rId6" Type="http://schemas.openxmlformats.org/officeDocument/2006/relationships/image" Target="../media/image52.emf"/><Relationship Id="rId11" Type="http://schemas.openxmlformats.org/officeDocument/2006/relationships/image" Target="../media/image57.emf"/><Relationship Id="rId5" Type="http://schemas.openxmlformats.org/officeDocument/2006/relationships/image" Target="../media/image51.emf"/><Relationship Id="rId10" Type="http://schemas.openxmlformats.org/officeDocument/2006/relationships/image" Target="../media/image56.emf"/><Relationship Id="rId4" Type="http://schemas.openxmlformats.org/officeDocument/2006/relationships/image" Target="../media/image50.emf"/><Relationship Id="rId9" Type="http://schemas.openxmlformats.org/officeDocument/2006/relationships/image" Target="../media/image55.emf"/></Relationships>
</file>

<file path=ppt/slides/_rels/slide27.xml.rels><?xml version="1.0" encoding="UTF-8" standalone="yes"?>
<Relationships xmlns="http://schemas.openxmlformats.org/package/2006/relationships"><Relationship Id="rId8" Type="http://schemas.openxmlformats.org/officeDocument/2006/relationships/image" Target="../media/image64.emf"/><Relationship Id="rId3" Type="http://schemas.openxmlformats.org/officeDocument/2006/relationships/image" Target="../media/image59.emf"/><Relationship Id="rId7" Type="http://schemas.openxmlformats.org/officeDocument/2006/relationships/image" Target="../media/image63.emf"/><Relationship Id="rId12" Type="http://schemas.openxmlformats.org/officeDocument/2006/relationships/image" Target="../media/image68.emf"/><Relationship Id="rId2" Type="http://schemas.openxmlformats.org/officeDocument/2006/relationships/notesSlide" Target="../notesSlides/notesSlide26.xml"/><Relationship Id="rId1" Type="http://schemas.openxmlformats.org/officeDocument/2006/relationships/slideLayout" Target="../slideLayouts/slideLayout9.xml"/><Relationship Id="rId6" Type="http://schemas.openxmlformats.org/officeDocument/2006/relationships/image" Target="../media/image62.emf"/><Relationship Id="rId11" Type="http://schemas.openxmlformats.org/officeDocument/2006/relationships/image" Target="../media/image67.emf"/><Relationship Id="rId5" Type="http://schemas.openxmlformats.org/officeDocument/2006/relationships/image" Target="../media/image61.emf"/><Relationship Id="rId10" Type="http://schemas.openxmlformats.org/officeDocument/2006/relationships/image" Target="../media/image66.emf"/><Relationship Id="rId4" Type="http://schemas.openxmlformats.org/officeDocument/2006/relationships/image" Target="../media/image60.emf"/><Relationship Id="rId9" Type="http://schemas.openxmlformats.org/officeDocument/2006/relationships/image" Target="../media/image65.emf"/></Relationships>
</file>

<file path=ppt/slides/_rels/slide28.xml.rels><?xml version="1.0" encoding="UTF-8" standalone="yes"?>
<Relationships xmlns="http://schemas.openxmlformats.org/package/2006/relationships"><Relationship Id="rId8" Type="http://schemas.openxmlformats.org/officeDocument/2006/relationships/image" Target="../media/image74.emf"/><Relationship Id="rId13" Type="http://schemas.openxmlformats.org/officeDocument/2006/relationships/image" Target="../media/image79.emf"/><Relationship Id="rId3" Type="http://schemas.openxmlformats.org/officeDocument/2006/relationships/image" Target="../media/image69.emf"/><Relationship Id="rId7" Type="http://schemas.openxmlformats.org/officeDocument/2006/relationships/image" Target="../media/image73.emf"/><Relationship Id="rId12" Type="http://schemas.openxmlformats.org/officeDocument/2006/relationships/image" Target="../media/image78.emf"/><Relationship Id="rId2" Type="http://schemas.openxmlformats.org/officeDocument/2006/relationships/notesSlide" Target="../notesSlides/notesSlide27.xml"/><Relationship Id="rId1" Type="http://schemas.openxmlformats.org/officeDocument/2006/relationships/slideLayout" Target="../slideLayouts/slideLayout9.xml"/><Relationship Id="rId6" Type="http://schemas.openxmlformats.org/officeDocument/2006/relationships/image" Target="../media/image72.emf"/><Relationship Id="rId11" Type="http://schemas.openxmlformats.org/officeDocument/2006/relationships/image" Target="../media/image77.emf"/><Relationship Id="rId5" Type="http://schemas.openxmlformats.org/officeDocument/2006/relationships/image" Target="../media/image71.emf"/><Relationship Id="rId15" Type="http://schemas.openxmlformats.org/officeDocument/2006/relationships/image" Target="../media/image81.emf"/><Relationship Id="rId10" Type="http://schemas.openxmlformats.org/officeDocument/2006/relationships/image" Target="../media/image76.emf"/><Relationship Id="rId4" Type="http://schemas.openxmlformats.org/officeDocument/2006/relationships/image" Target="../media/image70.emf"/><Relationship Id="rId9" Type="http://schemas.openxmlformats.org/officeDocument/2006/relationships/image" Target="../media/image75.emf"/><Relationship Id="rId14" Type="http://schemas.openxmlformats.org/officeDocument/2006/relationships/image" Target="../media/image80.emf"/></Relationships>
</file>

<file path=ppt/slides/_rels/slide29.xml.rels><?xml version="1.0" encoding="UTF-8" standalone="yes"?>
<Relationships xmlns="http://schemas.openxmlformats.org/package/2006/relationships"><Relationship Id="rId8" Type="http://schemas.openxmlformats.org/officeDocument/2006/relationships/image" Target="../media/image87.emf"/><Relationship Id="rId13" Type="http://schemas.openxmlformats.org/officeDocument/2006/relationships/image" Target="../media/image92.emf"/><Relationship Id="rId18" Type="http://schemas.openxmlformats.org/officeDocument/2006/relationships/image" Target="../media/image97.emf"/><Relationship Id="rId3" Type="http://schemas.openxmlformats.org/officeDocument/2006/relationships/image" Target="../media/image82.emf"/><Relationship Id="rId7" Type="http://schemas.openxmlformats.org/officeDocument/2006/relationships/image" Target="../media/image86.emf"/><Relationship Id="rId12" Type="http://schemas.openxmlformats.org/officeDocument/2006/relationships/image" Target="../media/image91.emf"/><Relationship Id="rId17" Type="http://schemas.openxmlformats.org/officeDocument/2006/relationships/image" Target="../media/image96.emf"/><Relationship Id="rId2" Type="http://schemas.openxmlformats.org/officeDocument/2006/relationships/notesSlide" Target="../notesSlides/notesSlide28.xml"/><Relationship Id="rId16" Type="http://schemas.openxmlformats.org/officeDocument/2006/relationships/image" Target="../media/image95.emf"/><Relationship Id="rId20" Type="http://schemas.openxmlformats.org/officeDocument/2006/relationships/image" Target="../media/image99.emf"/><Relationship Id="rId1" Type="http://schemas.openxmlformats.org/officeDocument/2006/relationships/slideLayout" Target="../slideLayouts/slideLayout9.xml"/><Relationship Id="rId6" Type="http://schemas.openxmlformats.org/officeDocument/2006/relationships/image" Target="../media/image85.emf"/><Relationship Id="rId11" Type="http://schemas.openxmlformats.org/officeDocument/2006/relationships/image" Target="../media/image90.emf"/><Relationship Id="rId5" Type="http://schemas.openxmlformats.org/officeDocument/2006/relationships/image" Target="../media/image84.emf"/><Relationship Id="rId15" Type="http://schemas.openxmlformats.org/officeDocument/2006/relationships/image" Target="../media/image94.emf"/><Relationship Id="rId10" Type="http://schemas.openxmlformats.org/officeDocument/2006/relationships/image" Target="../media/image89.emf"/><Relationship Id="rId19" Type="http://schemas.openxmlformats.org/officeDocument/2006/relationships/image" Target="../media/image98.emf"/><Relationship Id="rId4" Type="http://schemas.openxmlformats.org/officeDocument/2006/relationships/image" Target="../media/image83.emf"/><Relationship Id="rId9" Type="http://schemas.openxmlformats.org/officeDocument/2006/relationships/image" Target="../media/image88.emf"/><Relationship Id="rId14" Type="http://schemas.openxmlformats.org/officeDocument/2006/relationships/image" Target="../media/image93.emf"/></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8" Type="http://schemas.openxmlformats.org/officeDocument/2006/relationships/image" Target="../media/image103.emf"/><Relationship Id="rId13" Type="http://schemas.openxmlformats.org/officeDocument/2006/relationships/image" Target="../media/image108.emf"/><Relationship Id="rId18" Type="http://schemas.openxmlformats.org/officeDocument/2006/relationships/image" Target="../media/image98.emf"/><Relationship Id="rId3" Type="http://schemas.openxmlformats.org/officeDocument/2006/relationships/image" Target="../media/image100.emf"/><Relationship Id="rId21" Type="http://schemas.openxmlformats.org/officeDocument/2006/relationships/image" Target="../media/image112.emf"/><Relationship Id="rId7" Type="http://schemas.openxmlformats.org/officeDocument/2006/relationships/image" Target="../media/image86.emf"/><Relationship Id="rId12" Type="http://schemas.openxmlformats.org/officeDocument/2006/relationships/image" Target="../media/image107.emf"/><Relationship Id="rId17" Type="http://schemas.openxmlformats.org/officeDocument/2006/relationships/image" Target="../media/image109.emf"/><Relationship Id="rId2" Type="http://schemas.openxmlformats.org/officeDocument/2006/relationships/notesSlide" Target="../notesSlides/notesSlide30.xml"/><Relationship Id="rId16" Type="http://schemas.openxmlformats.org/officeDocument/2006/relationships/image" Target="../media/image96.emf"/><Relationship Id="rId20" Type="http://schemas.openxmlformats.org/officeDocument/2006/relationships/image" Target="../media/image111.emf"/><Relationship Id="rId1" Type="http://schemas.openxmlformats.org/officeDocument/2006/relationships/slideLayout" Target="../slideLayouts/slideLayout9.xml"/><Relationship Id="rId6" Type="http://schemas.openxmlformats.org/officeDocument/2006/relationships/image" Target="../media/image84.emf"/><Relationship Id="rId11" Type="http://schemas.openxmlformats.org/officeDocument/2006/relationships/image" Target="../media/image106.emf"/><Relationship Id="rId24" Type="http://schemas.openxmlformats.org/officeDocument/2006/relationships/image" Target="../media/image115.emf"/><Relationship Id="rId5" Type="http://schemas.openxmlformats.org/officeDocument/2006/relationships/image" Target="../media/image102.emf"/><Relationship Id="rId15" Type="http://schemas.openxmlformats.org/officeDocument/2006/relationships/image" Target="../media/image95.emf"/><Relationship Id="rId23" Type="http://schemas.openxmlformats.org/officeDocument/2006/relationships/image" Target="../media/image114.emf"/><Relationship Id="rId10" Type="http://schemas.openxmlformats.org/officeDocument/2006/relationships/image" Target="../media/image105.emf"/><Relationship Id="rId19" Type="http://schemas.openxmlformats.org/officeDocument/2006/relationships/image" Target="../media/image110.emf"/><Relationship Id="rId4" Type="http://schemas.openxmlformats.org/officeDocument/2006/relationships/image" Target="../media/image101.emf"/><Relationship Id="rId9" Type="http://schemas.openxmlformats.org/officeDocument/2006/relationships/image" Target="../media/image104.emf"/><Relationship Id="rId14" Type="http://schemas.openxmlformats.org/officeDocument/2006/relationships/image" Target="../media/image94.emf"/><Relationship Id="rId22" Type="http://schemas.openxmlformats.org/officeDocument/2006/relationships/image" Target="../media/image113.emf"/></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gj98dndUkQQ" TargetMode="External"/><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4.emf"/></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41" y="1350965"/>
            <a:ext cx="6399209" cy="4179887"/>
          </a:xfrm>
        </p:spPr>
        <p:txBody>
          <a:bodyPr>
            <a:normAutofit/>
          </a:bodyPr>
          <a:lstStyle/>
          <a:p>
            <a:pPr algn="ctr" eaLnBrk="1" hangingPunct="1">
              <a:defRPr/>
            </a:pPr>
            <a:r>
              <a:rPr lang="en-US" sz="6000" cap="none" dirty="0">
                <a:latin typeface="Cambria"/>
                <a:ea typeface="MS PGothic" charset="0"/>
                <a:cs typeface="Cambria"/>
              </a:rPr>
              <a:t>Economics</a:t>
            </a:r>
            <a:endParaRPr lang="en-US" cap="none" dirty="0">
              <a:latin typeface="Cambria"/>
              <a:ea typeface="MS PGothic" charset="0"/>
              <a:cs typeface="Cambria"/>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en-US" altLang="en-US" sz="6000" dirty="0">
                <a:latin typeface="Cambria"/>
                <a:cs typeface="Cambria"/>
              </a:rPr>
              <a:t>Week #7</a:t>
            </a:r>
          </a:p>
        </p:txBody>
      </p:sp>
    </p:spTree>
    <p:extLst>
      <p:ext uri="{BB962C8B-B14F-4D97-AF65-F5344CB8AC3E}">
        <p14:creationId xmlns:p14="http://schemas.microsoft.com/office/powerpoint/2010/main" val="3291424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a:cs typeface="Cambria"/>
              </a:rPr>
              <a:t>Total and Marginal Cost</a:t>
            </a:r>
          </a:p>
        </p:txBody>
      </p:sp>
      <p:sp>
        <p:nvSpPr>
          <p:cNvPr id="3" name="Content Placeholder 2"/>
          <p:cNvSpPr>
            <a:spLocks noGrp="1"/>
          </p:cNvSpPr>
          <p:nvPr>
            <p:ph idx="1"/>
          </p:nvPr>
        </p:nvSpPr>
        <p:spPr/>
        <p:txBody>
          <a:bodyPr/>
          <a:lstStyle/>
          <a:p>
            <a:r>
              <a:rPr lang="en-US" dirty="0">
                <a:latin typeface="Cambria"/>
                <a:cs typeface="Cambria"/>
              </a:rPr>
              <a:t>Remember: </a:t>
            </a:r>
          </a:p>
          <a:p>
            <a:pPr lvl="1"/>
            <a:r>
              <a:rPr lang="en-US" dirty="0">
                <a:latin typeface="Cambria"/>
                <a:cs typeface="Cambria"/>
              </a:rPr>
              <a:t>Total Cost = Total Variable Cost + Total Fixed Cost</a:t>
            </a:r>
          </a:p>
          <a:p>
            <a:pPr lvl="1"/>
            <a:r>
              <a:rPr lang="en-US" dirty="0">
                <a:latin typeface="Cambria"/>
                <a:cs typeface="Cambria"/>
              </a:rPr>
              <a:t>Both Explicit and Implicit Cost are considered.</a:t>
            </a:r>
          </a:p>
          <a:p>
            <a:r>
              <a:rPr lang="en-US" dirty="0">
                <a:latin typeface="Cambria"/>
                <a:cs typeface="Cambria"/>
              </a:rPr>
              <a:t>Marginal Cost</a:t>
            </a:r>
          </a:p>
          <a:p>
            <a:pPr marL="457200" lvl="1" indent="0">
              <a:buNone/>
            </a:pPr>
            <a:endParaRPr lang="en-US" dirty="0">
              <a:latin typeface="Cambria"/>
              <a:cs typeface="Cambria"/>
            </a:endParaRPr>
          </a:p>
        </p:txBody>
      </p:sp>
      <p:graphicFrame>
        <p:nvGraphicFramePr>
          <p:cNvPr id="5" name="Object 4"/>
          <p:cNvGraphicFramePr>
            <a:graphicFrameLocks noChangeAspect="1"/>
          </p:cNvGraphicFramePr>
          <p:nvPr>
            <p:extLst>
              <p:ext uri="{D42A27DB-BD31-4B8C-83A1-F6EECF244321}">
                <p14:modId xmlns:p14="http://schemas.microsoft.com/office/powerpoint/2010/main" val="3476965480"/>
              </p:ext>
            </p:extLst>
          </p:nvPr>
        </p:nvGraphicFramePr>
        <p:xfrm>
          <a:off x="1390650" y="4613275"/>
          <a:ext cx="2379663" cy="1411288"/>
        </p:xfrm>
        <a:graphic>
          <a:graphicData uri="http://schemas.openxmlformats.org/presentationml/2006/ole">
            <mc:AlternateContent xmlns:mc="http://schemas.openxmlformats.org/markup-compatibility/2006">
              <mc:Choice xmlns:v="urn:schemas-microsoft-com:vml" Requires="v">
                <p:oleObj name="Equation" r:id="rId2" imgW="749300" imgH="444500" progId="Equation.3">
                  <p:embed/>
                </p:oleObj>
              </mc:Choice>
              <mc:Fallback>
                <p:oleObj name="Equation" r:id="rId2" imgW="749300" imgH="444500" progId="Equation.3">
                  <p:embed/>
                  <p:pic>
                    <p:nvPicPr>
                      <p:cNvPr id="0" name=""/>
                      <p:cNvPicPr/>
                      <p:nvPr/>
                    </p:nvPicPr>
                    <p:blipFill>
                      <a:blip r:embed="rId3"/>
                      <a:stretch>
                        <a:fillRect/>
                      </a:stretch>
                    </p:blipFill>
                    <p:spPr>
                      <a:xfrm>
                        <a:off x="1390650" y="4613275"/>
                        <a:ext cx="2379663" cy="1411288"/>
                      </a:xfrm>
                      <a:prstGeom prst="rect">
                        <a:avLst/>
                      </a:prstGeom>
                    </p:spPr>
                  </p:pic>
                </p:oleObj>
              </mc:Fallback>
            </mc:AlternateContent>
          </a:graphicData>
        </a:graphic>
      </p:graphicFrame>
    </p:spTree>
    <p:extLst>
      <p:ext uri="{BB962C8B-B14F-4D97-AF65-F5344CB8AC3E}">
        <p14:creationId xmlns:p14="http://schemas.microsoft.com/office/powerpoint/2010/main" val="18255673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1450166" y="19912"/>
            <a:ext cx="9138745" cy="1527175"/>
          </a:xfrm>
        </p:spPr>
        <p:txBody>
          <a:bodyPr/>
          <a:lstStyle/>
          <a:p>
            <a:pPr algn="ctr"/>
            <a:r>
              <a:rPr lang="en-US" altLang="en-US" dirty="0">
                <a:latin typeface="Cambria"/>
                <a:cs typeface="Cambria"/>
              </a:rPr>
              <a:t>Profit Maximizing Rule in General</a:t>
            </a:r>
          </a:p>
        </p:txBody>
      </p:sp>
      <p:sp>
        <p:nvSpPr>
          <p:cNvPr id="6" name="Content Placeholder 2"/>
          <p:cNvSpPr>
            <a:spLocks noGrp="1"/>
          </p:cNvSpPr>
          <p:nvPr>
            <p:ph idx="1"/>
          </p:nvPr>
        </p:nvSpPr>
        <p:spPr>
          <a:xfrm>
            <a:off x="362609" y="4056924"/>
            <a:ext cx="10427269" cy="2690729"/>
          </a:xfrm>
        </p:spPr>
        <p:txBody>
          <a:bodyPr/>
          <a:lstStyle/>
          <a:p>
            <a:pPr eaLnBrk="1" hangingPunct="1"/>
            <a:r>
              <a:rPr lang="en-US" altLang="en-US" sz="2000" dirty="0">
                <a:latin typeface="Cambria"/>
                <a:cs typeface="Cambria"/>
              </a:rPr>
              <a:t>Profit is maximized by choosing the level of output such that</a:t>
            </a:r>
          </a:p>
          <a:p>
            <a:pPr lvl="1" algn="ctr" eaLnBrk="1" hangingPunct="1">
              <a:buFont typeface="Arial" panose="020B0604020202020204" pitchFamily="34" charset="0"/>
              <a:buNone/>
            </a:pPr>
            <a:r>
              <a:rPr lang="en-US" altLang="en-US" sz="2400" b="1" dirty="0">
                <a:latin typeface="Cambria"/>
                <a:cs typeface="Cambria"/>
              </a:rPr>
              <a:t>MR = MC </a:t>
            </a:r>
          </a:p>
          <a:p>
            <a:pPr lvl="1" algn="ctr" eaLnBrk="1" hangingPunct="1">
              <a:buFont typeface="Arial" panose="020B0604020202020204" pitchFamily="34" charset="0"/>
              <a:buNone/>
            </a:pPr>
            <a:r>
              <a:rPr lang="en-US" altLang="en-US" sz="2400" b="1" dirty="0">
                <a:latin typeface="Cambria"/>
                <a:cs typeface="Cambria"/>
              </a:rPr>
              <a:t>(The main "profit maximizing rule" for any type of market)</a:t>
            </a:r>
            <a:endParaRPr lang="en-US" altLang="en-US" sz="2000" dirty="0">
              <a:latin typeface="Cambria"/>
              <a:cs typeface="Cambria"/>
            </a:endParaRPr>
          </a:p>
          <a:p>
            <a:pPr eaLnBrk="1" hangingPunct="1"/>
            <a:r>
              <a:rPr lang="en-US" altLang="en-US" sz="2000" dirty="0">
                <a:latin typeface="Cambria"/>
                <a:cs typeface="Cambria"/>
              </a:rPr>
              <a:t>If MR &gt; MC</a:t>
            </a:r>
          </a:p>
          <a:p>
            <a:pPr lvl="1" eaLnBrk="1" hangingPunct="1"/>
            <a:r>
              <a:rPr lang="en-US" altLang="en-US" sz="1800" dirty="0">
                <a:latin typeface="Cambria"/>
                <a:cs typeface="Cambria"/>
              </a:rPr>
              <a:t>The firm can increase profits by producing more Q.</a:t>
            </a:r>
          </a:p>
          <a:p>
            <a:pPr eaLnBrk="1" hangingPunct="1"/>
            <a:r>
              <a:rPr lang="en-US" altLang="en-US" sz="2000" dirty="0">
                <a:latin typeface="Cambria"/>
                <a:cs typeface="Cambria"/>
              </a:rPr>
              <a:t>If MR &lt; MC</a:t>
            </a:r>
          </a:p>
          <a:p>
            <a:pPr lvl="1" eaLnBrk="1" hangingPunct="1"/>
            <a:r>
              <a:rPr lang="en-US" altLang="en-US" sz="1800" dirty="0">
                <a:latin typeface="Cambria"/>
                <a:cs typeface="Cambria"/>
              </a:rPr>
              <a:t>The firm has produced </a:t>
            </a:r>
            <a:r>
              <a:rPr lang="en-US" altLang="ja-JP" sz="1800" dirty="0">
                <a:latin typeface="Cambria"/>
                <a:cs typeface="Cambria"/>
              </a:rPr>
              <a:t>"too much" Q, and profits are not maximized.</a:t>
            </a:r>
            <a:endParaRPr lang="en-US" altLang="en-US" sz="1800" dirty="0">
              <a:latin typeface="Cambria"/>
              <a:cs typeface="Cambria"/>
            </a:endParaRPr>
          </a:p>
        </p:txBody>
      </p:sp>
      <p:graphicFrame>
        <p:nvGraphicFramePr>
          <p:cNvPr id="7" name="Object 6"/>
          <p:cNvGraphicFramePr>
            <a:graphicFrameLocks noChangeAspect="1"/>
          </p:cNvGraphicFramePr>
          <p:nvPr>
            <p:extLst>
              <p:ext uri="{D42A27DB-BD31-4B8C-83A1-F6EECF244321}">
                <p14:modId xmlns:p14="http://schemas.microsoft.com/office/powerpoint/2010/main" val="1496832182"/>
              </p:ext>
            </p:extLst>
          </p:nvPr>
        </p:nvGraphicFramePr>
        <p:xfrm>
          <a:off x="615950" y="1665288"/>
          <a:ext cx="9483725" cy="2246312"/>
        </p:xfrm>
        <a:graphic>
          <a:graphicData uri="http://schemas.openxmlformats.org/presentationml/2006/ole">
            <mc:AlternateContent xmlns:mc="http://schemas.openxmlformats.org/markup-compatibility/2006">
              <mc:Choice xmlns:v="urn:schemas-microsoft-com:vml" Requires="v">
                <p:oleObj name="Equation" r:id="rId3" imgW="4724400" imgH="1117600" progId="Equation.DSMT4">
                  <p:embed/>
                </p:oleObj>
              </mc:Choice>
              <mc:Fallback>
                <p:oleObj name="Equation" r:id="rId3" imgW="4724400" imgH="1117600" progId="Equation.DSMT4">
                  <p:embed/>
                  <p:pic>
                    <p:nvPicPr>
                      <p:cNvPr id="0" name=""/>
                      <p:cNvPicPr/>
                      <p:nvPr/>
                    </p:nvPicPr>
                    <p:blipFill>
                      <a:blip r:embed="rId4"/>
                      <a:stretch>
                        <a:fillRect/>
                      </a:stretch>
                    </p:blipFill>
                    <p:spPr>
                      <a:xfrm>
                        <a:off x="615950" y="1665288"/>
                        <a:ext cx="9483725" cy="2246312"/>
                      </a:xfrm>
                      <a:prstGeom prst="rect">
                        <a:avLst/>
                      </a:prstGeom>
                    </p:spPr>
                  </p:pic>
                </p:oleObj>
              </mc:Fallback>
            </mc:AlternateContent>
          </a:graphicData>
        </a:graphic>
      </p:graphicFrame>
    </p:spTree>
    <p:extLst>
      <p:ext uri="{BB962C8B-B14F-4D97-AF65-F5344CB8AC3E}">
        <p14:creationId xmlns:p14="http://schemas.microsoft.com/office/powerpoint/2010/main" val="1017457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arn(inVertical)">
                                      <p:cBhvr>
                                        <p:cTn id="7" dur="500"/>
                                        <p:tgtEl>
                                          <p:spTgt spid="6">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barn(inVertical)">
                                      <p:cBhvr>
                                        <p:cTn id="10" dur="500"/>
                                        <p:tgtEl>
                                          <p:spTgt spid="6">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barn(inVertical)">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6">
                                            <p:txEl>
                                              <p:pRg st="4" end="4"/>
                                            </p:txEl>
                                          </p:spTgt>
                                        </p:tgtEl>
                                        <p:attrNameLst>
                                          <p:attrName>style.visibility</p:attrName>
                                        </p:attrNameLst>
                                      </p:cBhvr>
                                      <p:to>
                                        <p:strVal val="visible"/>
                                      </p:to>
                                    </p:set>
                                    <p:animEffect transition="in" filter="barn(inVertical)">
                                      <p:cBhvr>
                                        <p:cTn id="18" dur="500"/>
                                        <p:tgtEl>
                                          <p:spTgt spid="6">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animEffect transition="in" filter="barn(inVertical)">
                                      <p:cBhvr>
                                        <p:cTn id="23"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a:xfrm>
            <a:off x="168168" y="12"/>
            <a:ext cx="11855669" cy="1527175"/>
          </a:xfrm>
        </p:spPr>
        <p:txBody>
          <a:bodyPr/>
          <a:lstStyle/>
          <a:p>
            <a:pPr algn="ctr"/>
            <a:r>
              <a:rPr lang="en-US" altLang="en-US" dirty="0">
                <a:latin typeface="Cambria"/>
                <a:cs typeface="Cambria"/>
              </a:rPr>
              <a:t>Profit Maximizing Rule for Competitive Firm</a:t>
            </a:r>
          </a:p>
        </p:txBody>
      </p:sp>
      <p:sp>
        <p:nvSpPr>
          <p:cNvPr id="15363" name="Content Placeholder 2"/>
          <p:cNvSpPr>
            <a:spLocks noGrp="1"/>
          </p:cNvSpPr>
          <p:nvPr>
            <p:ph idx="1"/>
          </p:nvPr>
        </p:nvSpPr>
        <p:spPr>
          <a:xfrm>
            <a:off x="1048512" y="3249438"/>
            <a:ext cx="8308848" cy="2493007"/>
          </a:xfrm>
        </p:spPr>
        <p:txBody>
          <a:bodyPr/>
          <a:lstStyle/>
          <a:p>
            <a:pPr lvl="1" algn="ctr" eaLnBrk="1" hangingPunct="1">
              <a:buFont typeface="Arial" panose="020B0604020202020204" pitchFamily="34" charset="0"/>
              <a:buNone/>
            </a:pPr>
            <a:endParaRPr lang="en-US" altLang="en-US" sz="3600" b="1" dirty="0">
              <a:latin typeface="Cambria"/>
              <a:cs typeface="Cambria"/>
            </a:endParaRPr>
          </a:p>
          <a:p>
            <a:pPr lvl="1" algn="ctr" eaLnBrk="1" hangingPunct="1">
              <a:buFont typeface="Arial" panose="020B0604020202020204" pitchFamily="34" charset="0"/>
              <a:buNone/>
            </a:pPr>
            <a:r>
              <a:rPr lang="en-US" altLang="en-US" sz="3600" b="1" dirty="0">
                <a:latin typeface="Cambria"/>
                <a:cs typeface="Cambria"/>
              </a:rPr>
              <a:t>MR = MC = P</a:t>
            </a:r>
          </a:p>
          <a:p>
            <a:pPr lvl="1" algn="ctr" eaLnBrk="1" hangingPunct="1">
              <a:buNone/>
            </a:pPr>
            <a:r>
              <a:rPr lang="en-US" altLang="en-US" sz="3600" b="1" dirty="0">
                <a:latin typeface="Cambria"/>
                <a:cs typeface="Cambria"/>
              </a:rPr>
              <a:t>This is the most important condition for a "competitive </a:t>
            </a:r>
            <a:r>
              <a:rPr lang="en-US" altLang="en-US" sz="3600" b="1" dirty="0"/>
              <a:t>firm."</a:t>
            </a:r>
            <a:endParaRPr lang="en-US" altLang="en-US" sz="3600" b="1" dirty="0">
              <a:latin typeface="Cambria"/>
              <a:cs typeface="Cambria"/>
            </a:endParaRPr>
          </a:p>
        </p:txBody>
      </p:sp>
      <p:graphicFrame>
        <p:nvGraphicFramePr>
          <p:cNvPr id="6" name="Object 5"/>
          <p:cNvGraphicFramePr>
            <a:graphicFrameLocks noChangeAspect="1"/>
          </p:cNvGraphicFramePr>
          <p:nvPr>
            <p:extLst>
              <p:ext uri="{D42A27DB-BD31-4B8C-83A1-F6EECF244321}">
                <p14:modId xmlns:p14="http://schemas.microsoft.com/office/powerpoint/2010/main" val="762205425"/>
              </p:ext>
            </p:extLst>
          </p:nvPr>
        </p:nvGraphicFramePr>
        <p:xfrm>
          <a:off x="1128713" y="1760538"/>
          <a:ext cx="10145712" cy="1787525"/>
        </p:xfrm>
        <a:graphic>
          <a:graphicData uri="http://schemas.openxmlformats.org/presentationml/2006/ole">
            <mc:AlternateContent xmlns:mc="http://schemas.openxmlformats.org/markup-compatibility/2006">
              <mc:Choice xmlns:v="urn:schemas-microsoft-com:vml" Requires="v">
                <p:oleObj name="Equation" r:id="rId3" imgW="5054600" imgH="889000" progId="Equation.3">
                  <p:embed/>
                </p:oleObj>
              </mc:Choice>
              <mc:Fallback>
                <p:oleObj name="Equation" r:id="rId3" imgW="5054600" imgH="889000" progId="Equation.3">
                  <p:embed/>
                  <p:pic>
                    <p:nvPicPr>
                      <p:cNvPr id="0" name=""/>
                      <p:cNvPicPr/>
                      <p:nvPr/>
                    </p:nvPicPr>
                    <p:blipFill>
                      <a:blip r:embed="rId4"/>
                      <a:stretch>
                        <a:fillRect/>
                      </a:stretch>
                    </p:blipFill>
                    <p:spPr>
                      <a:xfrm>
                        <a:off x="1128713" y="1760538"/>
                        <a:ext cx="10145712" cy="1787525"/>
                      </a:xfrm>
                      <a:prstGeom prst="rect">
                        <a:avLst/>
                      </a:prstGeom>
                    </p:spPr>
                  </p:pic>
                </p:oleObj>
              </mc:Fallback>
            </mc:AlternateContent>
          </a:graphicData>
        </a:graphic>
      </p:graphicFrame>
    </p:spTree>
    <p:extLst>
      <p:ext uri="{BB962C8B-B14F-4D97-AF65-F5344CB8AC3E}">
        <p14:creationId xmlns:p14="http://schemas.microsoft.com/office/powerpoint/2010/main" val="9992490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6" presetClass="entr" presetSubtype="21" fill="hold" nodeType="withEffect">
                                  <p:stCondLst>
                                    <p:cond delay="0"/>
                                  </p:stCondLst>
                                  <p:childTnLst>
                                    <p:set>
                                      <p:cBhvr>
                                        <p:cTn id="6" dur="1" fill="hold">
                                          <p:stCondLst>
                                            <p:cond delay="0"/>
                                          </p:stCondLst>
                                        </p:cTn>
                                        <p:tgtEl>
                                          <p:spTgt spid="15363">
                                            <p:txEl>
                                              <p:pRg st="1" end="1"/>
                                            </p:txEl>
                                          </p:spTgt>
                                        </p:tgtEl>
                                        <p:attrNameLst>
                                          <p:attrName>style.visibility</p:attrName>
                                        </p:attrNameLst>
                                      </p:cBhvr>
                                      <p:to>
                                        <p:strVal val="visible"/>
                                      </p:to>
                                    </p:set>
                                    <p:animEffect transition="in" filter="barn(inVertical)">
                                      <p:cBhvr>
                                        <p:cTn id="7" dur="500"/>
                                        <p:tgtEl>
                                          <p:spTgt spid="1536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5363">
                                            <p:txEl>
                                              <p:pRg st="2" end="2"/>
                                            </p:txEl>
                                          </p:spTgt>
                                        </p:tgtEl>
                                        <p:attrNameLst>
                                          <p:attrName>style.visibility</p:attrName>
                                        </p:attrNameLst>
                                      </p:cBhvr>
                                      <p:to>
                                        <p:strVal val="visible"/>
                                      </p:to>
                                    </p:set>
                                    <p:animEffect transition="in" filter="barn(inVertical)">
                                      <p:cBhvr>
                                        <p:cTn id="10" dur="500"/>
                                        <p:tgtEl>
                                          <p:spTgt spid="1536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dirty="0">
                <a:latin typeface="Cambria"/>
                <a:cs typeface="Cambria"/>
              </a:rPr>
              <a:t>Profit Maximization</a:t>
            </a:r>
          </a:p>
        </p:txBody>
      </p:sp>
      <p:pic>
        <p:nvPicPr>
          <p:cNvPr id="7" name="Content Placeholder 6"/>
          <p:cNvPicPr>
            <a:picLocks noGrp="1"/>
          </p:cNvPicPr>
          <p:nvPr>
            <p:ph idx="1"/>
          </p:nvPr>
        </p:nvPicPr>
        <p:blipFill>
          <a:blip r:embed="rId3"/>
          <a:stretch>
            <a:fillRect/>
          </a:stretch>
        </p:blipFill>
        <p:spPr>
          <a:xfrm>
            <a:off x="1781505" y="1715541"/>
            <a:ext cx="8860219" cy="4921742"/>
          </a:xfrm>
          <a:prstGeom prst="rect">
            <a:avLst/>
          </a:prstGeom>
        </p:spPr>
      </p:pic>
    </p:spTree>
    <p:extLst>
      <p:ext uri="{BB962C8B-B14F-4D97-AF65-F5344CB8AC3E}">
        <p14:creationId xmlns:p14="http://schemas.microsoft.com/office/powerpoint/2010/main" val="29969911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title"/>
          </p:nvPr>
        </p:nvSpPr>
        <p:spPr>
          <a:xfrm>
            <a:off x="1981200" y="13"/>
            <a:ext cx="8229600" cy="1527175"/>
          </a:xfrm>
        </p:spPr>
        <p:txBody>
          <a:bodyPr/>
          <a:lstStyle/>
          <a:p>
            <a:pPr algn="ctr"/>
            <a:r>
              <a:rPr lang="en-US" altLang="en-US" dirty="0">
                <a:latin typeface="Cambria"/>
                <a:cs typeface="Cambria"/>
              </a:rPr>
              <a:t>Calculating Profits</a:t>
            </a:r>
          </a:p>
        </p:txBody>
      </p:sp>
      <p:graphicFrame>
        <p:nvGraphicFramePr>
          <p:cNvPr id="5" name="Table 4"/>
          <p:cNvGraphicFramePr>
            <a:graphicFrameLocks noGrp="1"/>
          </p:cNvGraphicFramePr>
          <p:nvPr>
            <p:extLst>
              <p:ext uri="{D42A27DB-BD31-4B8C-83A1-F6EECF244321}">
                <p14:modId xmlns:p14="http://schemas.microsoft.com/office/powerpoint/2010/main" val="405497076"/>
              </p:ext>
            </p:extLst>
          </p:nvPr>
        </p:nvGraphicFramePr>
        <p:xfrm>
          <a:off x="1789113" y="1639901"/>
          <a:ext cx="8610600" cy="5121275"/>
        </p:xfrm>
        <a:graphic>
          <a:graphicData uri="http://schemas.openxmlformats.org/drawingml/2006/table">
            <a:tbl>
              <a:tblPr/>
              <a:tblGrid>
                <a:gridCol w="1219200">
                  <a:extLst>
                    <a:ext uri="{9D8B030D-6E8A-4147-A177-3AD203B41FA5}">
                      <a16:colId xmlns:a16="http://schemas.microsoft.com/office/drawing/2014/main" val="20000"/>
                    </a:ext>
                  </a:extLst>
                </a:gridCol>
                <a:gridCol w="838200">
                  <a:extLst>
                    <a:ext uri="{9D8B030D-6E8A-4147-A177-3AD203B41FA5}">
                      <a16:colId xmlns:a16="http://schemas.microsoft.com/office/drawing/2014/main" val="20001"/>
                    </a:ext>
                  </a:extLst>
                </a:gridCol>
                <a:gridCol w="838200">
                  <a:extLst>
                    <a:ext uri="{9D8B030D-6E8A-4147-A177-3AD203B41FA5}">
                      <a16:colId xmlns:a16="http://schemas.microsoft.com/office/drawing/2014/main" val="20002"/>
                    </a:ext>
                  </a:extLst>
                </a:gridCol>
                <a:gridCol w="1295400">
                  <a:extLst>
                    <a:ext uri="{9D8B030D-6E8A-4147-A177-3AD203B41FA5}">
                      <a16:colId xmlns:a16="http://schemas.microsoft.com/office/drawing/2014/main" val="20003"/>
                    </a:ext>
                  </a:extLst>
                </a:gridCol>
                <a:gridCol w="1295400">
                  <a:extLst>
                    <a:ext uri="{9D8B030D-6E8A-4147-A177-3AD203B41FA5}">
                      <a16:colId xmlns:a16="http://schemas.microsoft.com/office/drawing/2014/main" val="20004"/>
                    </a:ext>
                  </a:extLst>
                </a:gridCol>
                <a:gridCol w="1295400">
                  <a:extLst>
                    <a:ext uri="{9D8B030D-6E8A-4147-A177-3AD203B41FA5}">
                      <a16:colId xmlns:a16="http://schemas.microsoft.com/office/drawing/2014/main" val="20005"/>
                    </a:ext>
                  </a:extLst>
                </a:gridCol>
                <a:gridCol w="1828800">
                  <a:extLst>
                    <a:ext uri="{9D8B030D-6E8A-4147-A177-3AD203B41FA5}">
                      <a16:colId xmlns:a16="http://schemas.microsoft.com/office/drawing/2014/main" val="20006"/>
                    </a:ext>
                  </a:extLst>
                </a:gridCol>
              </a:tblGrid>
              <a:tr h="1104900">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Quantity</a:t>
                      </a:r>
                    </a:p>
                  </a:txBody>
                  <a:tcPr marL="56444" marR="5644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TR</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P </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sym typeface="Symbol" panose="05050102010706020507" pitchFamily="18" charset="2"/>
                        </a:rPr>
                        <a:t></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 Q</a:t>
                      </a:r>
                    </a:p>
                  </a:txBody>
                  <a:tcPr marL="56444" marR="5644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TC</a:t>
                      </a:r>
                    </a:p>
                  </a:txBody>
                  <a:tcPr marL="56444" marR="5644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Profit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TR – TC</a:t>
                      </a:r>
                    </a:p>
                  </a:txBody>
                  <a:tcPr marL="56444" marR="5644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MR</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err="1">
                          <a:ln>
                            <a:noFill/>
                          </a:ln>
                          <a:solidFill>
                            <a:schemeClr val="tx1"/>
                          </a:solidFill>
                          <a:effectLst/>
                          <a:latin typeface="Cambria"/>
                          <a:ea typeface="MS PGothic" panose="020B0600070205080204" pitchFamily="34" charset="-128"/>
                          <a:cs typeface="Cambria"/>
                        </a:rPr>
                        <a:t>Δ</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 TR ÷ </a:t>
                      </a:r>
                      <a:r>
                        <a:rPr kumimoji="0" lang="en-US" altLang="en-US" sz="1800" b="0" i="0" u="none" strike="noStrike" cap="none" normalizeH="0" baseline="0" dirty="0" err="1">
                          <a:ln>
                            <a:noFill/>
                          </a:ln>
                          <a:solidFill>
                            <a:schemeClr val="tx1"/>
                          </a:solidFill>
                          <a:effectLst/>
                          <a:latin typeface="Cambria"/>
                          <a:ea typeface="MS PGothic" panose="020B0600070205080204" pitchFamily="34" charset="-128"/>
                          <a:cs typeface="Cambria"/>
                        </a:rPr>
                        <a:t>Δ</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 Q</a:t>
                      </a:r>
                    </a:p>
                  </a:txBody>
                  <a:tcPr marL="56444" marR="5644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MC</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err="1">
                          <a:ln>
                            <a:noFill/>
                          </a:ln>
                          <a:solidFill>
                            <a:schemeClr val="tx1"/>
                          </a:solidFill>
                          <a:effectLst/>
                          <a:latin typeface="Cambria"/>
                          <a:ea typeface="MS PGothic" panose="020B0600070205080204" pitchFamily="34" charset="-128"/>
                          <a:cs typeface="Cambria"/>
                        </a:rPr>
                        <a:t>Δ</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 TC ÷ </a:t>
                      </a:r>
                      <a:r>
                        <a:rPr kumimoji="0" lang="en-US" altLang="en-US" sz="1800" b="0" i="0" u="none" strike="noStrike" cap="none" normalizeH="0" baseline="0" dirty="0" err="1">
                          <a:ln>
                            <a:noFill/>
                          </a:ln>
                          <a:solidFill>
                            <a:schemeClr val="tx1"/>
                          </a:solidFill>
                          <a:effectLst/>
                          <a:latin typeface="Cambria"/>
                          <a:ea typeface="MS PGothic" panose="020B0600070205080204" pitchFamily="34" charset="-128"/>
                          <a:cs typeface="Cambria"/>
                        </a:rPr>
                        <a:t>Δ</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 Q</a:t>
                      </a:r>
                    </a:p>
                  </a:txBody>
                  <a:tcPr marL="56444" marR="5644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Change in Profit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MR – MC</a:t>
                      </a:r>
                    </a:p>
                  </a:txBody>
                  <a:tcPr marL="56444" marR="5644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340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-240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$90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10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410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-210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70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30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460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-160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50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40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400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490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-90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70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510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80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60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600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540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60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70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70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700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600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FF0000"/>
                          </a:solidFill>
                          <a:effectLst/>
                          <a:latin typeface="Cambria"/>
                          <a:ea typeface="MS PGothic" panose="020B0600070205080204" pitchFamily="34" charset="-128"/>
                          <a:cs typeface="Cambria"/>
                        </a:rPr>
                        <a:t>100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60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40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80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800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700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FF0000"/>
                          </a:solidFill>
                          <a:effectLst/>
                          <a:latin typeface="Cambria"/>
                          <a:ea typeface="MS PGothic" panose="020B0600070205080204" pitchFamily="34" charset="-128"/>
                          <a:cs typeface="Cambria"/>
                        </a:rPr>
                        <a:t>100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Cambria"/>
                          <a:ea typeface="MS PGothic" panose="020B0600070205080204" pitchFamily="34" charset="-128"/>
                          <a:cs typeface="Cambria"/>
                        </a:rPr>
                        <a:t>100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Cambria"/>
                          <a:ea typeface="MS PGothic" panose="020B0600070205080204" pitchFamily="34" charset="-128"/>
                          <a:cs typeface="Cambria"/>
                        </a:rPr>
                        <a:t>100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FF0000"/>
                          </a:solidFill>
                          <a:effectLst/>
                          <a:latin typeface="Cambria"/>
                          <a:ea typeface="MS PGothic" panose="020B0600070205080204" pitchFamily="34" charset="-128"/>
                          <a:cs typeface="Cambria"/>
                        </a:rPr>
                        <a:t>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90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900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950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-150</a:t>
                      </a: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1250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-200</a:t>
                      </a: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sp>
        <p:nvSpPr>
          <p:cNvPr id="6" name="Rectangle 5"/>
          <p:cNvSpPr/>
          <p:nvPr/>
        </p:nvSpPr>
        <p:spPr>
          <a:xfrm>
            <a:off x="1789113" y="2754313"/>
            <a:ext cx="4191000" cy="4013200"/>
          </a:xfrm>
          <a:prstGeom prst="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57200" fontAlgn="base">
              <a:spcBef>
                <a:spcPct val="0"/>
              </a:spcBef>
              <a:spcAft>
                <a:spcPct val="0"/>
              </a:spcAft>
              <a:defRPr/>
            </a:pPr>
            <a:endParaRPr lang="en-US" dirty="0">
              <a:solidFill>
                <a:prstClr val="white"/>
              </a:solidFill>
              <a:latin typeface="Cambria"/>
            </a:endParaRPr>
          </a:p>
        </p:txBody>
      </p:sp>
      <p:sp>
        <p:nvSpPr>
          <p:cNvPr id="7" name="Rectangle 6"/>
          <p:cNvSpPr/>
          <p:nvPr/>
        </p:nvSpPr>
        <p:spPr>
          <a:xfrm>
            <a:off x="5980113" y="3109913"/>
            <a:ext cx="4419600" cy="2590800"/>
          </a:xfrm>
          <a:prstGeom prst="rect">
            <a:avLst/>
          </a:prstGeom>
          <a:solidFill>
            <a:srgbClr val="92D05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57200" fontAlgn="base">
              <a:spcBef>
                <a:spcPct val="0"/>
              </a:spcBef>
              <a:spcAft>
                <a:spcPct val="0"/>
              </a:spcAft>
              <a:defRPr/>
            </a:pPr>
            <a:endParaRPr lang="en-US" dirty="0">
              <a:solidFill>
                <a:prstClr val="white"/>
              </a:solidFill>
              <a:latin typeface="Cambria"/>
            </a:endParaRPr>
          </a:p>
        </p:txBody>
      </p:sp>
      <p:sp>
        <p:nvSpPr>
          <p:cNvPr id="8" name="Rectangle 7"/>
          <p:cNvSpPr/>
          <p:nvPr/>
        </p:nvSpPr>
        <p:spPr>
          <a:xfrm>
            <a:off x="5980113" y="6005513"/>
            <a:ext cx="4419600" cy="762000"/>
          </a:xfrm>
          <a:prstGeom prst="rect">
            <a:avLst/>
          </a:prstGeom>
          <a:solidFill>
            <a:srgbClr val="FF0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57200" fontAlgn="base">
              <a:spcBef>
                <a:spcPct val="0"/>
              </a:spcBef>
              <a:spcAft>
                <a:spcPct val="0"/>
              </a:spcAft>
              <a:defRPr/>
            </a:pPr>
            <a:endParaRPr lang="en-US" dirty="0">
              <a:solidFill>
                <a:prstClr val="white"/>
              </a:solidFill>
              <a:latin typeface="Cambria"/>
            </a:endParaRPr>
          </a:p>
        </p:txBody>
      </p:sp>
      <p:sp>
        <p:nvSpPr>
          <p:cNvPr id="9" name="Rectangle 8"/>
          <p:cNvSpPr/>
          <p:nvPr/>
        </p:nvSpPr>
        <p:spPr>
          <a:xfrm>
            <a:off x="1776413" y="5649913"/>
            <a:ext cx="8610600" cy="381000"/>
          </a:xfrm>
          <a:prstGeom prst="rect">
            <a:avLst/>
          </a:prstGeom>
          <a:solidFill>
            <a:srgbClr val="92D05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57200" fontAlgn="base">
              <a:spcBef>
                <a:spcPct val="0"/>
              </a:spcBef>
              <a:spcAft>
                <a:spcPct val="0"/>
              </a:spcAft>
              <a:defRPr/>
            </a:pPr>
            <a:endParaRPr lang="en-US" dirty="0">
              <a:solidFill>
                <a:prstClr val="white"/>
              </a:solidFill>
              <a:latin typeface="Cambria"/>
            </a:endParaRPr>
          </a:p>
        </p:txBody>
      </p:sp>
    </p:spTree>
    <p:extLst>
      <p:ext uri="{BB962C8B-B14F-4D97-AF65-F5344CB8AC3E}">
        <p14:creationId xmlns:p14="http://schemas.microsoft.com/office/powerpoint/2010/main" val="108432826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xit" presetSubtype="10" fill="hold" grpId="1" nodeType="clickEffect">
                                  <p:stCondLst>
                                    <p:cond delay="0"/>
                                  </p:stCondLst>
                                  <p:childTnLst>
                                    <p:animEffect transition="out" filter="checkerboard(across)">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checkerboard(across)">
                                      <p:cBhvr>
                                        <p:cTn id="17" dur="500"/>
                                        <p:tgtEl>
                                          <p:spTgt spid="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5" presetClass="exit" presetSubtype="10" fill="hold" grpId="1" nodeType="clickEffect">
                                  <p:stCondLst>
                                    <p:cond delay="0"/>
                                  </p:stCondLst>
                                  <p:childTnLst>
                                    <p:animEffect transition="out" filter="checkerboard(across)">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5" presetClass="entr" presetSubtype="1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checkerboard(across)">
                                      <p:cBhvr>
                                        <p:cTn id="27" dur="500"/>
                                        <p:tgtEl>
                                          <p:spTgt spid="8"/>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5" presetClass="exit" presetSubtype="10" fill="hold" grpId="1" nodeType="clickEffect">
                                  <p:stCondLst>
                                    <p:cond delay="0"/>
                                  </p:stCondLst>
                                  <p:childTnLst>
                                    <p:animEffect transition="out" filter="checkerboard(across)">
                                      <p:cBhvr>
                                        <p:cTn id="31" dur="500"/>
                                        <p:tgtEl>
                                          <p:spTgt spid="8"/>
                                        </p:tgtEl>
                                      </p:cBhvr>
                                    </p:animEffect>
                                    <p:set>
                                      <p:cBhvr>
                                        <p:cTn id="32" dur="1" fill="hold">
                                          <p:stCondLst>
                                            <p:cond delay="499"/>
                                          </p:stCondLst>
                                        </p:cTn>
                                        <p:tgtEl>
                                          <p:spTgt spid="8"/>
                                        </p:tgtEl>
                                        <p:attrNameLst>
                                          <p:attrName>style.visibility</p:attrName>
                                        </p:attrNameLst>
                                      </p:cBhvr>
                                      <p:to>
                                        <p:strVal val="hidden"/>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5" presetClass="entr" presetSubtype="1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checkerboard(across)">
                                      <p:cBhvr>
                                        <p:cTn id="3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a:xfrm>
            <a:off x="1981200" y="13"/>
            <a:ext cx="9296400" cy="1527175"/>
          </a:xfrm>
        </p:spPr>
        <p:txBody>
          <a:bodyPr/>
          <a:lstStyle/>
          <a:p>
            <a:r>
              <a:rPr lang="en-US" altLang="en-US" dirty="0">
                <a:latin typeface="Cambria"/>
                <a:cs typeface="Cambria"/>
              </a:rPr>
              <a:t>Deciding How Much to Produce</a:t>
            </a:r>
          </a:p>
        </p:txBody>
      </p:sp>
      <p:sp>
        <p:nvSpPr>
          <p:cNvPr id="18435" name="Content Placeholder 2"/>
          <p:cNvSpPr>
            <a:spLocks noGrp="1"/>
          </p:cNvSpPr>
          <p:nvPr>
            <p:ph idx="1"/>
          </p:nvPr>
        </p:nvSpPr>
        <p:spPr>
          <a:xfrm>
            <a:off x="1981200" y="1712913"/>
            <a:ext cx="8229600" cy="4895850"/>
          </a:xfrm>
        </p:spPr>
        <p:txBody>
          <a:bodyPr/>
          <a:lstStyle/>
          <a:p>
            <a:pPr eaLnBrk="1" hangingPunct="1"/>
            <a:r>
              <a:rPr lang="en-US" altLang="en-US" sz="3200" dirty="0">
                <a:latin typeface="Cambria"/>
                <a:cs typeface="Cambria"/>
              </a:rPr>
              <a:t>Competitive firm is a price taker.</a:t>
            </a:r>
          </a:p>
          <a:p>
            <a:pPr lvl="1" eaLnBrk="1" hangingPunct="1"/>
            <a:r>
              <a:rPr lang="en-US" altLang="en-US" sz="2800" dirty="0">
                <a:latin typeface="Cambria"/>
                <a:cs typeface="Cambria"/>
              </a:rPr>
              <a:t>Cannot set his own price, and must charge the price that is determined by overall supply and demand.</a:t>
            </a:r>
          </a:p>
          <a:p>
            <a:pPr eaLnBrk="1" hangingPunct="1"/>
            <a:r>
              <a:rPr lang="en-US" altLang="en-US" sz="3200" dirty="0">
                <a:latin typeface="Cambria"/>
                <a:cs typeface="Cambria"/>
              </a:rPr>
              <a:t>Recall</a:t>
            </a:r>
          </a:p>
          <a:p>
            <a:pPr lvl="1" eaLnBrk="1" hangingPunct="1"/>
            <a:r>
              <a:rPr lang="en-US" altLang="en-US" sz="2800" dirty="0">
                <a:latin typeface="Cambria"/>
                <a:cs typeface="Cambria"/>
              </a:rPr>
              <a:t>Cost curves (ATC, AVC, and MC) are </a:t>
            </a:r>
            <a:br>
              <a:rPr lang="en-US" altLang="en-US" sz="2800" dirty="0">
                <a:latin typeface="Cambria"/>
                <a:cs typeface="Cambria"/>
              </a:rPr>
            </a:br>
            <a:r>
              <a:rPr lang="en-US" altLang="en-US" sz="2800" dirty="0">
                <a:latin typeface="Cambria"/>
                <a:cs typeface="Cambria"/>
              </a:rPr>
              <a:t>U-shaped.</a:t>
            </a:r>
          </a:p>
          <a:p>
            <a:pPr lvl="1" eaLnBrk="1" hangingPunct="1"/>
            <a:r>
              <a:rPr lang="en-US" altLang="en-US" sz="2800" dirty="0">
                <a:latin typeface="Cambria"/>
                <a:cs typeface="Cambria"/>
              </a:rPr>
              <a:t>In perfect competition, P = MR.</a:t>
            </a:r>
          </a:p>
          <a:p>
            <a:pPr lvl="1" eaLnBrk="1" hangingPunct="1"/>
            <a:r>
              <a:rPr lang="en-US" altLang="en-US" sz="2800" dirty="0">
                <a:latin typeface="Cambria"/>
                <a:cs typeface="Cambria"/>
              </a:rPr>
              <a:t>Profits are maximized at the level of output Q where MR = MC.</a:t>
            </a:r>
          </a:p>
        </p:txBody>
      </p:sp>
    </p:spTree>
    <p:extLst>
      <p:ext uri="{BB962C8B-B14F-4D97-AF65-F5344CB8AC3E}">
        <p14:creationId xmlns:p14="http://schemas.microsoft.com/office/powerpoint/2010/main" val="285518158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8435">
                                            <p:txEl>
                                              <p:pRg st="3" end="3"/>
                                            </p:txEl>
                                          </p:spTgt>
                                        </p:tgtEl>
                                        <p:attrNameLst>
                                          <p:attrName>style.visibility</p:attrName>
                                        </p:attrNameLst>
                                      </p:cBhvr>
                                      <p:to>
                                        <p:strVal val="visible"/>
                                      </p:to>
                                    </p:set>
                                    <p:animEffect transition="in" filter="barn(inVertical)">
                                      <p:cBhvr>
                                        <p:cTn id="12" dur="500"/>
                                        <p:tgtEl>
                                          <p:spTgt spid="18435">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8435">
                                            <p:txEl>
                                              <p:pRg st="4" end="4"/>
                                            </p:txEl>
                                          </p:spTgt>
                                        </p:tgtEl>
                                        <p:attrNameLst>
                                          <p:attrName>style.visibility</p:attrName>
                                        </p:attrNameLst>
                                      </p:cBhvr>
                                      <p:to>
                                        <p:strVal val="visible"/>
                                      </p:to>
                                    </p:set>
                                    <p:animEffect transition="in" filter="barn(inVertical)">
                                      <p:cBhvr>
                                        <p:cTn id="15" dur="500"/>
                                        <p:tgtEl>
                                          <p:spTgt spid="18435">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8435">
                                            <p:txEl>
                                              <p:pRg st="5" end="5"/>
                                            </p:txEl>
                                          </p:spTgt>
                                        </p:tgtEl>
                                        <p:attrNameLst>
                                          <p:attrName>style.visibility</p:attrName>
                                        </p:attrNameLst>
                                      </p:cBhvr>
                                      <p:to>
                                        <p:strVal val="visible"/>
                                      </p:to>
                                    </p:set>
                                    <p:animEffect transition="in" filter="barn(inVertical)">
                                      <p:cBhvr>
                                        <p:cTn id="18" dur="500"/>
                                        <p:tgtEl>
                                          <p:spTgt spid="1843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ee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27463" y="3021026"/>
            <a:ext cx="3211512" cy="587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atc line.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903540" y="3509963"/>
            <a:ext cx="4135437" cy="1889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at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772028" y="1552575"/>
            <a:ext cx="4113213" cy="2540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5" descr="mc.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552951" y="1492250"/>
            <a:ext cx="3506788" cy="32956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mr.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035300" y="2882900"/>
            <a:ext cx="5983288" cy="211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q8.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613277" y="1293813"/>
            <a:ext cx="2646363" cy="50593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4823" name="Title 8"/>
          <p:cNvSpPr>
            <a:spLocks noGrp="1"/>
          </p:cNvSpPr>
          <p:nvPr>
            <p:ph type="title"/>
          </p:nvPr>
        </p:nvSpPr>
        <p:spPr>
          <a:xfrm>
            <a:off x="2000251" y="-230188"/>
            <a:ext cx="8229600" cy="1143001"/>
          </a:xfrm>
        </p:spPr>
        <p:txBody>
          <a:bodyPr/>
          <a:lstStyle/>
          <a:p>
            <a:pPr algn="ctr" eaLnBrk="1" hangingPunct="1"/>
            <a:r>
              <a:rPr lang="en-US" altLang="en-US" dirty="0">
                <a:latin typeface="Cambria"/>
                <a:cs typeface="Cambria"/>
              </a:rPr>
              <a:t>Profit Maximization</a:t>
            </a:r>
          </a:p>
        </p:txBody>
      </p:sp>
      <p:pic>
        <p:nvPicPr>
          <p:cNvPr id="34824" name="Picture 3" descr="axes.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035301" y="1082677"/>
            <a:ext cx="5730875" cy="5457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6906321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1000"/>
                                        <p:tgtEl>
                                          <p:spTgt spid="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1000"/>
                                        <p:tgtEl>
                                          <p:spTgt spid="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1000"/>
                                        <p:tgtEl>
                                          <p:spTgt spid="8"/>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wipe(left)">
                                      <p:cBhvr>
                                        <p:cTn id="27" dur="1000"/>
                                        <p:tgtEl>
                                          <p:spTgt spid="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down)">
                                      <p:cBhvr>
                                        <p:cTn id="32"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1981200" y="13"/>
            <a:ext cx="8229600" cy="1527175"/>
          </a:xfrm>
        </p:spPr>
        <p:txBody>
          <a:bodyPr/>
          <a:lstStyle/>
          <a:p>
            <a:r>
              <a:rPr lang="en-US" altLang="en-US">
                <a:latin typeface="Cambria"/>
                <a:cs typeface="Cambria"/>
              </a:rPr>
              <a:t>Calculating Profit</a:t>
            </a:r>
          </a:p>
        </p:txBody>
      </p:sp>
      <p:sp>
        <p:nvSpPr>
          <p:cNvPr id="36866" name="Content Placeholder 2"/>
          <p:cNvSpPr>
            <a:spLocks noGrp="1"/>
          </p:cNvSpPr>
          <p:nvPr>
            <p:ph idx="1"/>
          </p:nvPr>
        </p:nvSpPr>
        <p:spPr>
          <a:xfrm>
            <a:off x="1981200" y="1712913"/>
            <a:ext cx="8229600" cy="4895850"/>
          </a:xfrm>
        </p:spPr>
        <p:txBody>
          <a:bodyPr/>
          <a:lstStyle/>
          <a:p>
            <a:r>
              <a:rPr lang="en-US" altLang="en-US" sz="2800" dirty="0">
                <a:latin typeface="Cambria"/>
                <a:cs typeface="Cambria"/>
              </a:rPr>
              <a:t>To find profit, we need to know revenues and costs.</a:t>
            </a:r>
          </a:p>
          <a:p>
            <a:pPr lvl="1"/>
            <a:r>
              <a:rPr lang="en-US" altLang="en-US" sz="2400" dirty="0">
                <a:latin typeface="Cambria"/>
                <a:cs typeface="Cambria"/>
              </a:rPr>
              <a:t>For a perfectly competitive firm, revenues can be found by looking at the price (determined by the market) and the quantity sold.</a:t>
            </a:r>
          </a:p>
          <a:p>
            <a:pPr lvl="1"/>
            <a:r>
              <a:rPr lang="en-US" altLang="en-US" sz="2400" dirty="0">
                <a:latin typeface="Cambria"/>
                <a:cs typeface="Cambria"/>
              </a:rPr>
              <a:t>Costs are determined by the quantity sold.</a:t>
            </a:r>
          </a:p>
          <a:p>
            <a:r>
              <a:rPr lang="en-US" altLang="en-US" sz="2800" dirty="0">
                <a:latin typeface="Cambria"/>
                <a:cs typeface="Cambria"/>
              </a:rPr>
              <a:t>For the firm,</a:t>
            </a:r>
          </a:p>
          <a:p>
            <a:endParaRPr lang="en-US" altLang="en-US" sz="2800" dirty="0">
              <a:latin typeface="Cambria"/>
              <a:cs typeface="Cambria"/>
            </a:endParaRPr>
          </a:p>
          <a:p>
            <a:endParaRPr lang="en-US" altLang="en-US" sz="2800" dirty="0">
              <a:latin typeface="Cambria"/>
              <a:cs typeface="Cambria"/>
            </a:endParaRPr>
          </a:p>
          <a:p>
            <a:r>
              <a:rPr lang="en-US" altLang="en-US" sz="2400" dirty="0">
                <a:latin typeface="Cambria"/>
                <a:cs typeface="Cambria"/>
              </a:rPr>
              <a:t>Intuition: Profit = (units sold) ×(average profit per unit)</a:t>
            </a:r>
          </a:p>
        </p:txBody>
      </p:sp>
      <p:graphicFrame>
        <p:nvGraphicFramePr>
          <p:cNvPr id="36867" name="Object 1"/>
          <p:cNvGraphicFramePr>
            <a:graphicFrameLocks noChangeAspect="1"/>
          </p:cNvGraphicFramePr>
          <p:nvPr>
            <p:extLst>
              <p:ext uri="{D42A27DB-BD31-4B8C-83A1-F6EECF244321}">
                <p14:modId xmlns:p14="http://schemas.microsoft.com/office/powerpoint/2010/main" val="2085655496"/>
              </p:ext>
            </p:extLst>
          </p:nvPr>
        </p:nvGraphicFramePr>
        <p:xfrm>
          <a:off x="3160713" y="4702175"/>
          <a:ext cx="4727575" cy="1130300"/>
        </p:xfrm>
        <a:graphic>
          <a:graphicData uri="http://schemas.openxmlformats.org/presentationml/2006/ole">
            <mc:AlternateContent xmlns:mc="http://schemas.openxmlformats.org/markup-compatibility/2006">
              <mc:Choice xmlns:v="urn:schemas-microsoft-com:vml" Requires="v">
                <p:oleObj name="Equation" r:id="rId3" imgW="1168400" imgH="279400" progId="Equation.DSMT4">
                  <p:embed/>
                </p:oleObj>
              </mc:Choice>
              <mc:Fallback>
                <p:oleObj name="Equation" r:id="rId3" imgW="1168400" imgH="279400" progId="Equation.DSMT4">
                  <p:embed/>
                  <p:pic>
                    <p:nvPicPr>
                      <p:cNvPr id="0" name=""/>
                      <p:cNvPicPr>
                        <a:picLocks noChangeAspect="1" noChangeArrowheads="1"/>
                      </p:cNvPicPr>
                      <p:nvPr/>
                    </p:nvPicPr>
                    <p:blipFill>
                      <a:blip r:embed="rId4"/>
                      <a:srcRect/>
                      <a:stretch>
                        <a:fillRect/>
                      </a:stretch>
                    </p:blipFill>
                    <p:spPr bwMode="auto">
                      <a:xfrm>
                        <a:off x="3160713" y="4702175"/>
                        <a:ext cx="4727575" cy="1130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1607989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a:xfrm>
            <a:off x="1749428" y="-16385"/>
            <a:ext cx="8229600" cy="1527175"/>
          </a:xfrm>
        </p:spPr>
        <p:txBody>
          <a:bodyPr/>
          <a:lstStyle/>
          <a:p>
            <a:r>
              <a:rPr lang="en-US" altLang="en-US" dirty="0">
                <a:latin typeface="Cambria"/>
                <a:cs typeface="Cambria"/>
              </a:rPr>
              <a:t>The Decision to </a:t>
            </a:r>
            <a:br>
              <a:rPr lang="en-US" altLang="en-US" dirty="0">
                <a:latin typeface="Cambria"/>
                <a:cs typeface="Cambria"/>
              </a:rPr>
            </a:br>
            <a:r>
              <a:rPr lang="en-US" altLang="en-US" dirty="0">
                <a:latin typeface="Cambria"/>
                <a:cs typeface="Cambria"/>
              </a:rPr>
              <a:t>Shut Down</a:t>
            </a:r>
            <a:r>
              <a:rPr lang="en-US" altLang="en-US" dirty="0"/>
              <a:t> </a:t>
            </a:r>
            <a:r>
              <a:rPr lang="en-US" altLang="en-US" dirty="0">
                <a:latin typeface="Cambria"/>
                <a:cs typeface="Cambria"/>
              </a:rPr>
              <a:t>in the Short Run</a:t>
            </a:r>
          </a:p>
        </p:txBody>
      </p:sp>
      <p:sp>
        <p:nvSpPr>
          <p:cNvPr id="20483" name="Content Placeholder 2"/>
          <p:cNvSpPr>
            <a:spLocks noGrp="1"/>
          </p:cNvSpPr>
          <p:nvPr>
            <p:ph idx="1"/>
          </p:nvPr>
        </p:nvSpPr>
        <p:spPr>
          <a:xfrm>
            <a:off x="1749428" y="1712913"/>
            <a:ext cx="4722813" cy="4895850"/>
          </a:xfrm>
        </p:spPr>
        <p:txBody>
          <a:bodyPr/>
          <a:lstStyle/>
          <a:p>
            <a:pPr eaLnBrk="1" hangingPunct="1"/>
            <a:r>
              <a:rPr lang="en-US" altLang="en-US" sz="2800" dirty="0">
                <a:latin typeface="Cambria"/>
                <a:cs typeface="Cambria"/>
              </a:rPr>
              <a:t>Firms can</a:t>
            </a:r>
            <a:r>
              <a:rPr lang="en-US" altLang="en-US" sz="2800" dirty="0"/>
              <a:t>'</a:t>
            </a:r>
            <a:r>
              <a:rPr lang="en-US" altLang="ja-JP" sz="2800" dirty="0">
                <a:latin typeface="Cambria"/>
                <a:cs typeface="Cambria"/>
              </a:rPr>
              <a:t>t always make a profit.</a:t>
            </a:r>
          </a:p>
          <a:p>
            <a:pPr lvl="1" eaLnBrk="1" hangingPunct="1"/>
            <a:r>
              <a:rPr lang="en-US" altLang="en-US" sz="2400" dirty="0">
                <a:latin typeface="Cambria"/>
                <a:cs typeface="Cambria"/>
              </a:rPr>
              <a:t>Ski resort in summer</a:t>
            </a:r>
          </a:p>
          <a:p>
            <a:pPr lvl="1" eaLnBrk="1" hangingPunct="1"/>
            <a:r>
              <a:rPr lang="en-US" altLang="en-US" sz="2400" dirty="0">
                <a:latin typeface="Cambria"/>
                <a:cs typeface="Cambria"/>
              </a:rPr>
              <a:t>Surf shop in winter</a:t>
            </a:r>
          </a:p>
          <a:p>
            <a:pPr eaLnBrk="1" hangingPunct="1"/>
            <a:r>
              <a:rPr lang="en-US" altLang="en-US" sz="2800" dirty="0">
                <a:latin typeface="Cambria"/>
                <a:cs typeface="Cambria"/>
              </a:rPr>
              <a:t>Shutting down</a:t>
            </a:r>
          </a:p>
          <a:p>
            <a:pPr lvl="1" eaLnBrk="1" hangingPunct="1"/>
            <a:r>
              <a:rPr lang="en-US" altLang="en-US" sz="2400" dirty="0">
                <a:latin typeface="Cambria"/>
                <a:cs typeface="Cambria"/>
              </a:rPr>
              <a:t>Firm will shut down if it cannot cover variable costs in the short-run.</a:t>
            </a:r>
          </a:p>
          <a:p>
            <a:pPr lvl="1" eaLnBrk="1" hangingPunct="1"/>
            <a:r>
              <a:rPr lang="en-US" altLang="en-US" sz="2400" b="1" dirty="0">
                <a:latin typeface="Cambria"/>
                <a:cs typeface="Cambria"/>
              </a:rPr>
              <a:t>Shutting down is </a:t>
            </a:r>
            <a:r>
              <a:rPr lang="en-US" altLang="en-US" sz="2400" b="1" i="1" dirty="0">
                <a:latin typeface="Cambria"/>
                <a:cs typeface="Cambria"/>
              </a:rPr>
              <a:t>not</a:t>
            </a:r>
            <a:r>
              <a:rPr lang="en-US" altLang="en-US" sz="2400" b="1" dirty="0">
                <a:latin typeface="Cambria"/>
                <a:cs typeface="Cambria"/>
              </a:rPr>
              <a:t> the same as going out of business and exiting the industry.</a:t>
            </a:r>
          </a:p>
        </p:txBody>
      </p:sp>
      <p:pic>
        <p:nvPicPr>
          <p:cNvPr id="20484" name="Picture 7" descr="G:\DirkTextbookN\Jpegs(All)\NewjpgsJuly\dreamstimesmall_4803620.jpg"/>
          <p:cNvPicPr>
            <a:picLocks noChangeAspect="1" noChangeArrowheads="1"/>
          </p:cNvPicPr>
          <p:nvPr/>
        </p:nvPicPr>
        <p:blipFill>
          <a:blip r:embed="rId3">
            <a:extLst>
              <a:ext uri="{28A0092B-C50C-407E-A947-70E740481C1C}">
                <a14:useLocalDpi xmlns:a14="http://schemas.microsoft.com/office/drawing/2010/main" val="0"/>
              </a:ext>
            </a:extLst>
          </a:blip>
          <a:srcRect t="29172" b="39565"/>
          <a:stretch>
            <a:fillRect/>
          </a:stretch>
        </p:blipFill>
        <p:spPr bwMode="auto">
          <a:xfrm>
            <a:off x="6432552" y="1816113"/>
            <a:ext cx="3971925" cy="8223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485" name="Picture 8" descr="G:\DirkTextbookN\Jpegs(All)\NewjpgsJuly\dreamstimesmall_14322065.jpg"/>
          <p:cNvPicPr>
            <a:picLocks noChangeAspect="1" noChangeArrowheads="1"/>
          </p:cNvPicPr>
          <p:nvPr/>
        </p:nvPicPr>
        <p:blipFill>
          <a:blip r:embed="rId4">
            <a:extLst>
              <a:ext uri="{28A0092B-C50C-407E-A947-70E740481C1C}">
                <a14:useLocalDpi xmlns:a14="http://schemas.microsoft.com/office/drawing/2010/main" val="0"/>
              </a:ext>
            </a:extLst>
          </a:blip>
          <a:srcRect l="5109" t="4135" r="3375" b="6934"/>
          <a:stretch>
            <a:fillRect/>
          </a:stretch>
        </p:blipFill>
        <p:spPr bwMode="auto">
          <a:xfrm>
            <a:off x="7086600" y="2830513"/>
            <a:ext cx="2616200" cy="3795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2584156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0483">
                                            <p:txEl>
                                              <p:pRg st="1" end="1"/>
                                            </p:txEl>
                                          </p:spTgt>
                                        </p:tgtEl>
                                        <p:attrNameLst>
                                          <p:attrName>style.visibility</p:attrName>
                                        </p:attrNameLst>
                                      </p:cBhvr>
                                      <p:to>
                                        <p:strVal val="visible"/>
                                      </p:to>
                                    </p:set>
                                    <p:animEffect transition="in" filter="barn(inVertical)">
                                      <p:cBhvr>
                                        <p:cTn id="7" dur="500"/>
                                        <p:tgtEl>
                                          <p:spTgt spid="2048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0483">
                                            <p:txEl>
                                              <p:pRg st="2" end="2"/>
                                            </p:txEl>
                                          </p:spTgt>
                                        </p:tgtEl>
                                        <p:attrNameLst>
                                          <p:attrName>style.visibility</p:attrName>
                                        </p:attrNameLst>
                                      </p:cBhvr>
                                      <p:to>
                                        <p:strVal val="visible"/>
                                      </p:to>
                                    </p:set>
                                    <p:animEffect transition="in" filter="barn(inVertical)">
                                      <p:cBhvr>
                                        <p:cTn id="10" dur="500"/>
                                        <p:tgtEl>
                                          <p:spTgt spid="2048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0484"/>
                                        </p:tgtEl>
                                        <p:attrNameLst>
                                          <p:attrName>style.visibility</p:attrName>
                                        </p:attrNameLst>
                                      </p:cBhvr>
                                      <p:to>
                                        <p:strVal val="visible"/>
                                      </p:to>
                                    </p:set>
                                    <p:animEffect transition="in" filter="barn(inVertical)">
                                      <p:cBhvr>
                                        <p:cTn id="13" dur="500"/>
                                        <p:tgtEl>
                                          <p:spTgt spid="20484"/>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0483">
                                            <p:txEl>
                                              <p:pRg st="4" end="4"/>
                                            </p:txEl>
                                          </p:spTgt>
                                        </p:tgtEl>
                                        <p:attrNameLst>
                                          <p:attrName>style.visibility</p:attrName>
                                        </p:attrNameLst>
                                      </p:cBhvr>
                                      <p:to>
                                        <p:strVal val="visible"/>
                                      </p:to>
                                    </p:set>
                                    <p:animEffect transition="in" filter="barn(inVertical)">
                                      <p:cBhvr>
                                        <p:cTn id="18" dur="500"/>
                                        <p:tgtEl>
                                          <p:spTgt spid="20483">
                                            <p:txEl>
                                              <p:pRg st="4" end="4"/>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0483">
                                            <p:txEl>
                                              <p:pRg st="5" end="5"/>
                                            </p:txEl>
                                          </p:spTgt>
                                        </p:tgtEl>
                                        <p:attrNameLst>
                                          <p:attrName>style.visibility</p:attrName>
                                        </p:attrNameLst>
                                      </p:cBhvr>
                                      <p:to>
                                        <p:strVal val="visible"/>
                                      </p:to>
                                    </p:set>
                                    <p:animEffect transition="in" filter="barn(inVertical)">
                                      <p:cBhvr>
                                        <p:cTn id="21" dur="500"/>
                                        <p:tgtEl>
                                          <p:spTgt spid="20483">
                                            <p:txEl>
                                              <p:pRg st="5" end="5"/>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0485"/>
                                        </p:tgtEl>
                                        <p:attrNameLst>
                                          <p:attrName>style.visibility</p:attrName>
                                        </p:attrNameLst>
                                      </p:cBhvr>
                                      <p:to>
                                        <p:strVal val="visible"/>
                                      </p:to>
                                    </p:set>
                                    <p:animEffect transition="in" filter="barn(inVertical)">
                                      <p:cBhvr>
                                        <p:cTn id="24" dur="500"/>
                                        <p:tgtEl>
                                          <p:spTgt spid="204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a:spLocks noGrp="1"/>
          </p:cNvSpPr>
          <p:nvPr>
            <p:ph type="title"/>
          </p:nvPr>
        </p:nvSpPr>
        <p:spPr>
          <a:xfrm>
            <a:off x="999815" y="0"/>
            <a:ext cx="8915400" cy="1527175"/>
          </a:xfrm>
        </p:spPr>
        <p:txBody>
          <a:bodyPr/>
          <a:lstStyle/>
          <a:p>
            <a:r>
              <a:rPr lang="en-US" altLang="en-US" dirty="0">
                <a:latin typeface="Cambria"/>
                <a:cs typeface="Cambria"/>
              </a:rPr>
              <a:t>Signaling / Shut Down Decision</a:t>
            </a:r>
          </a:p>
        </p:txBody>
      </p:sp>
      <p:sp>
        <p:nvSpPr>
          <p:cNvPr id="21507" name="Content Placeholder 2"/>
          <p:cNvSpPr>
            <a:spLocks noGrp="1"/>
          </p:cNvSpPr>
          <p:nvPr>
            <p:ph idx="1"/>
          </p:nvPr>
        </p:nvSpPr>
        <p:spPr>
          <a:xfrm>
            <a:off x="999815" y="1625600"/>
            <a:ext cx="10484546" cy="5232400"/>
          </a:xfrm>
        </p:spPr>
        <p:txBody>
          <a:bodyPr/>
          <a:lstStyle/>
          <a:p>
            <a:pPr eaLnBrk="1" hangingPunct="1"/>
            <a:r>
              <a:rPr lang="en-US" altLang="en-US" sz="3200" dirty="0">
                <a:latin typeface="Cambria"/>
                <a:cs typeface="Cambria"/>
              </a:rPr>
              <a:t>Profits and losses act as </a:t>
            </a:r>
            <a:br>
              <a:rPr lang="en-US" altLang="en-US" sz="3200" dirty="0">
                <a:latin typeface="Cambria"/>
                <a:cs typeface="Cambria"/>
              </a:rPr>
            </a:br>
            <a:r>
              <a:rPr lang="en-US" altLang="en-US" sz="3200" dirty="0">
                <a:latin typeface="Cambria"/>
                <a:cs typeface="Cambria"/>
              </a:rPr>
              <a:t>signals to firms.</a:t>
            </a:r>
          </a:p>
          <a:p>
            <a:pPr eaLnBrk="1" hangingPunct="1"/>
            <a:r>
              <a:rPr lang="en-US" altLang="en-US" sz="3200" dirty="0">
                <a:latin typeface="Cambria"/>
                <a:cs typeface="Cambria"/>
              </a:rPr>
              <a:t>Signals</a:t>
            </a:r>
          </a:p>
          <a:p>
            <a:pPr lvl="1" eaLnBrk="1" hangingPunct="1"/>
            <a:r>
              <a:rPr lang="en-US" altLang="en-US" sz="2800" dirty="0">
                <a:latin typeface="Cambria"/>
                <a:cs typeface="Cambria"/>
              </a:rPr>
              <a:t>Convey information about </a:t>
            </a:r>
            <a:br>
              <a:rPr lang="en-US" altLang="en-US" sz="2800" dirty="0">
                <a:latin typeface="Cambria"/>
                <a:cs typeface="Cambria"/>
              </a:rPr>
            </a:br>
            <a:r>
              <a:rPr lang="en-US" altLang="en-US" sz="2800" dirty="0">
                <a:latin typeface="Cambria"/>
                <a:cs typeface="Cambria"/>
              </a:rPr>
              <a:t>the profitability of various markets.</a:t>
            </a:r>
          </a:p>
          <a:p>
            <a:pPr lvl="1" eaLnBrk="1" hangingPunct="1"/>
            <a:r>
              <a:rPr lang="en-US" altLang="en-US" sz="2800" dirty="0">
                <a:latin typeface="Cambria"/>
                <a:cs typeface="Cambria"/>
              </a:rPr>
              <a:t>Positive profits</a:t>
            </a:r>
          </a:p>
          <a:p>
            <a:pPr lvl="2" eaLnBrk="1" hangingPunct="1"/>
            <a:r>
              <a:rPr lang="en-US" altLang="en-US" sz="2400" dirty="0">
                <a:latin typeface="Cambria"/>
                <a:ea typeface="Cambria"/>
                <a:cs typeface="Cambria"/>
              </a:rPr>
              <a:t>A signal of profitability. More firms will enter the industry in the long-run.</a:t>
            </a:r>
          </a:p>
          <a:p>
            <a:pPr lvl="1" eaLnBrk="1" hangingPunct="1"/>
            <a:r>
              <a:rPr lang="en-US" altLang="en-US" sz="2800" dirty="0">
                <a:latin typeface="Cambria"/>
                <a:cs typeface="Cambria"/>
              </a:rPr>
              <a:t>Negative profits (losses)</a:t>
            </a:r>
          </a:p>
          <a:p>
            <a:pPr lvl="2" eaLnBrk="1" hangingPunct="1"/>
            <a:r>
              <a:rPr lang="en-US" altLang="en-US" sz="2400" dirty="0">
                <a:latin typeface="Cambria"/>
                <a:ea typeface="Cambria"/>
                <a:cs typeface="Cambria"/>
              </a:rPr>
              <a:t>A signal that resources could be doing better elsewhere. Firms might shut down in the short-run and firms </a:t>
            </a:r>
            <a:r>
              <a:rPr lang="en-US" altLang="en-US" sz="2400">
                <a:latin typeface="Cambria"/>
                <a:ea typeface="Cambria"/>
                <a:cs typeface="Cambria"/>
              </a:rPr>
              <a:t>will exit </a:t>
            </a:r>
            <a:r>
              <a:rPr lang="en-US" altLang="en-US" sz="2400" dirty="0">
                <a:latin typeface="Cambria"/>
                <a:ea typeface="Cambria"/>
                <a:cs typeface="Cambria"/>
              </a:rPr>
              <a:t>in the long-run.</a:t>
            </a:r>
          </a:p>
        </p:txBody>
      </p:sp>
      <p:pic>
        <p:nvPicPr>
          <p:cNvPr id="21508" name="Picture 5" descr="G:\DirkTextbookN\Jpegs(All)\NewjpgsJuly\iStock_000010424025Small.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80307" y="1616075"/>
            <a:ext cx="2724151" cy="2154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90045619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1507">
                                            <p:txEl>
                                              <p:pRg st="2" end="2"/>
                                            </p:txEl>
                                          </p:spTgt>
                                        </p:tgtEl>
                                        <p:attrNameLst>
                                          <p:attrName>style.visibility</p:attrName>
                                        </p:attrNameLst>
                                      </p:cBhvr>
                                      <p:to>
                                        <p:strVal val="visible"/>
                                      </p:to>
                                    </p:set>
                                    <p:animEffect transition="in" filter="barn(inVertical)">
                                      <p:cBhvr>
                                        <p:cTn id="7" dur="500"/>
                                        <p:tgtEl>
                                          <p:spTgt spid="21507">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1508"/>
                                        </p:tgtEl>
                                        <p:attrNameLst>
                                          <p:attrName>style.visibility</p:attrName>
                                        </p:attrNameLst>
                                      </p:cBhvr>
                                      <p:to>
                                        <p:strVal val="visible"/>
                                      </p:to>
                                    </p:set>
                                    <p:animEffect transition="in" filter="barn(inVertical)">
                                      <p:cBhvr>
                                        <p:cTn id="10" dur="500"/>
                                        <p:tgtEl>
                                          <p:spTgt spid="21508"/>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1507">
                                            <p:txEl>
                                              <p:pRg st="3" end="3"/>
                                            </p:txEl>
                                          </p:spTgt>
                                        </p:tgtEl>
                                        <p:attrNameLst>
                                          <p:attrName>style.visibility</p:attrName>
                                        </p:attrNameLst>
                                      </p:cBhvr>
                                      <p:to>
                                        <p:strVal val="visible"/>
                                      </p:to>
                                    </p:set>
                                    <p:animEffect transition="in" filter="barn(inVertical)">
                                      <p:cBhvr>
                                        <p:cTn id="15" dur="500"/>
                                        <p:tgtEl>
                                          <p:spTgt spid="21507">
                                            <p:txEl>
                                              <p:pRg st="3" end="3"/>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1507">
                                            <p:txEl>
                                              <p:pRg st="4" end="4"/>
                                            </p:txEl>
                                          </p:spTgt>
                                        </p:tgtEl>
                                        <p:attrNameLst>
                                          <p:attrName>style.visibility</p:attrName>
                                        </p:attrNameLst>
                                      </p:cBhvr>
                                      <p:to>
                                        <p:strVal val="visible"/>
                                      </p:to>
                                    </p:set>
                                    <p:animEffect transition="in" filter="barn(inVertical)">
                                      <p:cBhvr>
                                        <p:cTn id="18" dur="500"/>
                                        <p:tgtEl>
                                          <p:spTgt spid="21507">
                                            <p:txEl>
                                              <p:pRg st="4" end="4"/>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21507">
                                            <p:txEl>
                                              <p:pRg st="5" end="5"/>
                                            </p:txEl>
                                          </p:spTgt>
                                        </p:tgtEl>
                                        <p:attrNameLst>
                                          <p:attrName>style.visibility</p:attrName>
                                        </p:attrNameLst>
                                      </p:cBhvr>
                                      <p:to>
                                        <p:strVal val="visible"/>
                                      </p:to>
                                    </p:set>
                                    <p:animEffect transition="in" filter="barn(inVertical)">
                                      <p:cBhvr>
                                        <p:cTn id="23" dur="500"/>
                                        <p:tgtEl>
                                          <p:spTgt spid="21507">
                                            <p:txEl>
                                              <p:pRg st="5" end="5"/>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21507">
                                            <p:txEl>
                                              <p:pRg st="6" end="6"/>
                                            </p:txEl>
                                          </p:spTgt>
                                        </p:tgtEl>
                                        <p:attrNameLst>
                                          <p:attrName>style.visibility</p:attrName>
                                        </p:attrNameLst>
                                      </p:cBhvr>
                                      <p:to>
                                        <p:strVal val="visible"/>
                                      </p:to>
                                    </p:set>
                                    <p:animEffect transition="in" filter="barn(inVertical)">
                                      <p:cBhvr>
                                        <p:cTn id="26" dur="500"/>
                                        <p:tgtEl>
                                          <p:spTgt spid="2150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13"/>
            <a:ext cx="8229600" cy="1527175"/>
          </a:xfrm>
        </p:spPr>
        <p:txBody>
          <a:bodyPr/>
          <a:lstStyle/>
          <a:p>
            <a:r>
              <a:rPr lang="en-US" altLang="en-US"/>
              <a:t>Topics of Week #7</a:t>
            </a:r>
            <a:endParaRPr lang="en-US" altLang="en-US" dirty="0">
              <a:latin typeface="Cambria"/>
              <a:cs typeface="Cambria"/>
            </a:endParaRPr>
          </a:p>
        </p:txBody>
      </p:sp>
      <p:sp>
        <p:nvSpPr>
          <p:cNvPr id="12290" name="Content Placeholder 2"/>
          <p:cNvSpPr>
            <a:spLocks noGrp="1"/>
          </p:cNvSpPr>
          <p:nvPr>
            <p:ph idx="1"/>
          </p:nvPr>
        </p:nvSpPr>
        <p:spPr>
          <a:xfrm>
            <a:off x="1981200" y="1712919"/>
            <a:ext cx="8229600" cy="3541839"/>
          </a:xfrm>
        </p:spPr>
        <p:txBody>
          <a:bodyPr/>
          <a:lstStyle/>
          <a:p>
            <a:pPr marL="514350" indent="-514350" eaLnBrk="1" hangingPunct="1">
              <a:buFont typeface="+mj-lt"/>
              <a:buAutoNum type="arabicPeriod"/>
            </a:pPr>
            <a:r>
              <a:rPr lang="en-US" sz="2800" dirty="0">
                <a:latin typeface="Cambria"/>
                <a:ea typeface="MS PGothic" charset="0"/>
                <a:cs typeface="Cambria"/>
              </a:rPr>
              <a:t>Perfect Competition</a:t>
            </a:r>
          </a:p>
          <a:p>
            <a:pPr marL="514350" indent="-514350" eaLnBrk="1" hangingPunct="1">
              <a:buFont typeface="+mj-lt"/>
              <a:buAutoNum type="arabicPeriod"/>
            </a:pPr>
            <a:r>
              <a:rPr lang="en-US" sz="2800" dirty="0">
                <a:latin typeface="Cambria"/>
                <a:ea typeface="MS PGothic" charset="0"/>
                <a:cs typeface="Cambria"/>
              </a:rPr>
              <a:t>Economic Profit</a:t>
            </a:r>
          </a:p>
          <a:p>
            <a:pPr marL="514350" indent="-514350" eaLnBrk="1" hangingPunct="1">
              <a:buFont typeface="+mj-lt"/>
              <a:buAutoNum type="arabicPeriod"/>
            </a:pPr>
            <a:r>
              <a:rPr lang="en-US" sz="2800" dirty="0">
                <a:latin typeface="Cambria"/>
                <a:ea typeface="MS PGothic" charset="0"/>
                <a:cs typeface="Cambria"/>
              </a:rPr>
              <a:t>Profit Maximization*</a:t>
            </a:r>
          </a:p>
          <a:p>
            <a:pPr marL="514350" indent="-514350" eaLnBrk="1" hangingPunct="1">
              <a:buFont typeface="+mj-lt"/>
              <a:buAutoNum type="arabicPeriod"/>
            </a:pPr>
            <a:r>
              <a:rPr lang="en-US" sz="2800" dirty="0">
                <a:latin typeface="Cambria"/>
                <a:ea typeface="MS PGothic" charset="0"/>
                <a:cs typeface="Cambria"/>
              </a:rPr>
              <a:t>Shut Down/Entry &amp; Exit Decisions*</a:t>
            </a:r>
          </a:p>
          <a:p>
            <a:pPr marL="514350" indent="-514350" eaLnBrk="1" hangingPunct="1">
              <a:buFont typeface="+mj-lt"/>
              <a:buAutoNum type="arabicPeriod"/>
            </a:pPr>
            <a:r>
              <a:rPr lang="en-US" sz="2800" dirty="0">
                <a:latin typeface="Cambria"/>
                <a:ea typeface="MS PGothic" charset="0"/>
                <a:cs typeface="Cambria"/>
              </a:rPr>
              <a:t>Short-Run &amp; Long-Run Market Supply</a:t>
            </a:r>
          </a:p>
          <a:p>
            <a:pPr marL="514350" indent="-514350" eaLnBrk="1" hangingPunct="1">
              <a:buFont typeface="+mj-lt"/>
              <a:buAutoNum type="arabicPeriod"/>
            </a:pPr>
            <a:r>
              <a:rPr lang="en-US" sz="2800" dirty="0">
                <a:latin typeface="Cambria"/>
                <a:ea typeface="MS PGothic" charset="0"/>
                <a:cs typeface="Cambria"/>
              </a:rPr>
              <a:t>Long-Run Market Equilibrium*</a:t>
            </a:r>
          </a:p>
          <a:p>
            <a:pPr marL="514350" indent="-514350" eaLnBrk="1" hangingPunct="1">
              <a:buFont typeface="+mj-lt"/>
              <a:buAutoNum type="arabicPeriod"/>
            </a:pPr>
            <a:r>
              <a:rPr lang="en-US" sz="2800" dirty="0">
                <a:latin typeface="Cambria"/>
                <a:ea typeface="MS PGothic" charset="0"/>
                <a:cs typeface="Cambria"/>
              </a:rPr>
              <a:t>SR &amp; LR Analyses*</a:t>
            </a:r>
            <a:endParaRPr lang="en-US" sz="2800" cap="none" dirty="0">
              <a:latin typeface="Cambria"/>
              <a:ea typeface="MS PGothic" charset="0"/>
              <a:cs typeface="Cambria"/>
            </a:endParaRPr>
          </a:p>
          <a:p>
            <a:pPr marL="0" indent="0" eaLnBrk="1" hangingPunct="1">
              <a:buNone/>
            </a:pPr>
            <a:r>
              <a:rPr lang="en-US" altLang="en-US" sz="1800" dirty="0">
                <a:latin typeface="Cambria"/>
                <a:ea typeface="MS PGothic" charset="0"/>
                <a:cs typeface="Cambria"/>
              </a:rPr>
              <a:t>"*" Indicates the most important topics.</a:t>
            </a:r>
          </a:p>
          <a:p>
            <a:pPr marL="0" indent="0" eaLnBrk="1" hangingPunct="1">
              <a:buNone/>
            </a:pPr>
            <a:r>
              <a:rPr lang="en-US" altLang="en-US" sz="1800" dirty="0" err="1">
                <a:latin typeface="Cambria"/>
                <a:ea typeface="MS PGothic" charset="0"/>
                <a:cs typeface="Cambria"/>
              </a:rPr>
              <a:t>Mateer</a:t>
            </a:r>
            <a:r>
              <a:rPr lang="en-US" altLang="en-US" sz="1800" dirty="0">
                <a:latin typeface="Cambria"/>
                <a:ea typeface="MS PGothic" charset="0"/>
                <a:cs typeface="Cambria"/>
              </a:rPr>
              <a:t> </a:t>
            </a:r>
            <a:r>
              <a:rPr lang="en-US" altLang="en-US" sz="1800" dirty="0">
                <a:ea typeface="MS PGothic" charset="0"/>
              </a:rPr>
              <a:t>and</a:t>
            </a:r>
            <a:r>
              <a:rPr lang="en-US" altLang="en-US" sz="1800" dirty="0">
                <a:latin typeface="Cambria"/>
                <a:ea typeface="MS PGothic" charset="0"/>
                <a:cs typeface="Cambria"/>
              </a:rPr>
              <a:t> </a:t>
            </a:r>
            <a:r>
              <a:rPr lang="en-US" altLang="en-US" sz="1800" dirty="0" err="1">
                <a:latin typeface="Cambria"/>
                <a:ea typeface="MS PGothic" charset="0"/>
                <a:cs typeface="Cambria"/>
              </a:rPr>
              <a:t>Coppock</a:t>
            </a:r>
            <a:r>
              <a:rPr lang="en-US" altLang="en-US" sz="1800" dirty="0">
                <a:latin typeface="Cambria"/>
                <a:ea typeface="MS PGothic" charset="0"/>
                <a:cs typeface="Cambria"/>
              </a:rPr>
              <a:t>: Chapter #9</a:t>
            </a:r>
          </a:p>
          <a:p>
            <a:pPr marL="0" indent="0" eaLnBrk="1" hangingPunct="1">
              <a:buNone/>
            </a:pPr>
            <a:endParaRPr lang="en-US" altLang="en-US" sz="1800" dirty="0">
              <a:latin typeface="Cambria"/>
              <a:ea typeface="MS PGothic" charset="0"/>
              <a:cs typeface="Cambria"/>
            </a:endParaRPr>
          </a:p>
          <a:p>
            <a:pPr marL="0" indent="0" eaLnBrk="1" hangingPunct="1">
              <a:buNone/>
            </a:pPr>
            <a:endParaRPr lang="en-US" sz="2800" dirty="0">
              <a:latin typeface="Cambria"/>
              <a:ea typeface="MS PGothic" charset="0"/>
              <a:cs typeface="Cambria"/>
            </a:endParaRPr>
          </a:p>
          <a:p>
            <a:pPr marL="514350" indent="-514350" eaLnBrk="1" hangingPunct="1">
              <a:buFont typeface="+mj-lt"/>
              <a:buAutoNum type="arabicPeriod"/>
            </a:pPr>
            <a:endParaRPr lang="en-US" sz="2800" dirty="0">
              <a:latin typeface="Cambria"/>
              <a:ea typeface="MS PGothic" charset="0"/>
              <a:cs typeface="Cambria"/>
            </a:endParaRPr>
          </a:p>
          <a:p>
            <a:pPr marL="514350" indent="-514350" eaLnBrk="1" hangingPunct="1">
              <a:buFont typeface="+mj-lt"/>
              <a:buAutoNum type="arabicPeriod"/>
            </a:pPr>
            <a:endParaRPr lang="en-US" sz="2800" cap="none" dirty="0">
              <a:latin typeface="Cambria"/>
              <a:ea typeface="MS PGothic" charset="0"/>
              <a:cs typeface="Cambria"/>
            </a:endParaRPr>
          </a:p>
          <a:p>
            <a:pPr marL="0" indent="0" eaLnBrk="1" hangingPunct="1">
              <a:buNone/>
            </a:pPr>
            <a:endParaRPr lang="en-US" altLang="en-US" sz="1800" dirty="0">
              <a:latin typeface="Cambria"/>
              <a:ea typeface="MS PGothic" charset="0"/>
              <a:cs typeface="Cambria"/>
            </a:endParaRPr>
          </a:p>
        </p:txBody>
      </p:sp>
    </p:spTree>
    <p:extLst>
      <p:ext uri="{BB962C8B-B14F-4D97-AF65-F5344CB8AC3E}">
        <p14:creationId xmlns:p14="http://schemas.microsoft.com/office/powerpoint/2010/main" val="1889652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ee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86125" y="2465388"/>
            <a:ext cx="6688139" cy="16303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descr="yellow.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286125" y="4081476"/>
            <a:ext cx="6688139" cy="5429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re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86125" y="4595826"/>
            <a:ext cx="6688139" cy="936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3012" name="Picture 5" descr="axe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149482" y="2020890"/>
            <a:ext cx="5543551" cy="39719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at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203704" y="2070113"/>
            <a:ext cx="2828925" cy="20240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atcline.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2468563" y="4003684"/>
            <a:ext cx="4140200" cy="168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av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906841" y="2398713"/>
            <a:ext cx="3241675" cy="2209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mc.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859213" y="2227269"/>
            <a:ext cx="2322512" cy="3127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avcline.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455863" y="4522801"/>
            <a:ext cx="4140200" cy="168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3018" name="Title 11"/>
          <p:cNvSpPr>
            <a:spLocks noGrp="1"/>
          </p:cNvSpPr>
          <p:nvPr>
            <p:ph type="title"/>
          </p:nvPr>
        </p:nvSpPr>
        <p:spPr/>
        <p:txBody>
          <a:bodyPr/>
          <a:lstStyle/>
          <a:p>
            <a:pPr eaLnBrk="1" hangingPunct="1"/>
            <a:r>
              <a:rPr lang="en-US" altLang="en-US" dirty="0">
                <a:latin typeface="Cambria"/>
                <a:cs typeface="Cambria"/>
              </a:rPr>
              <a:t>When to Operate or Shut Down</a:t>
            </a:r>
          </a:p>
        </p:txBody>
      </p:sp>
    </p:spTree>
    <p:extLst>
      <p:ext uri="{BB962C8B-B14F-4D97-AF65-F5344CB8AC3E}">
        <p14:creationId xmlns:p14="http://schemas.microsoft.com/office/powerpoint/2010/main" val="2628980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1000"/>
                                        <p:tgtEl>
                                          <p:spTgt spid="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left)">
                                      <p:cBhvr>
                                        <p:cTn id="22" dur="1000"/>
                                        <p:tgtEl>
                                          <p:spTgt spid="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left)">
                                      <p:cBhvr>
                                        <p:cTn id="27" dur="1000"/>
                                        <p:tgtEl>
                                          <p:spTgt spid="11"/>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1000"/>
                                        <p:tgtEl>
                                          <p:spTgt spid="7"/>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down)">
                                      <p:cBhvr>
                                        <p:cTn id="37" dur="1000"/>
                                        <p:tgtEl>
                                          <p:spTgt spid="9"/>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down)">
                                      <p:cBhvr>
                                        <p:cTn id="4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Cambria"/>
                <a:cs typeface="Cambria"/>
              </a:rPr>
              <a:t>Another Example</a:t>
            </a:r>
          </a:p>
        </p:txBody>
      </p:sp>
      <p:pic>
        <p:nvPicPr>
          <p:cNvPr id="4" name="Content Placeholder 3"/>
          <p:cNvPicPr>
            <a:picLocks noGrp="1"/>
          </p:cNvPicPr>
          <p:nvPr>
            <p:ph idx="1"/>
          </p:nvPr>
        </p:nvPicPr>
        <p:blipFill>
          <a:blip r:embed="rId3"/>
          <a:stretch>
            <a:fillRect/>
          </a:stretch>
        </p:blipFill>
        <p:spPr>
          <a:xfrm>
            <a:off x="609603" y="1663700"/>
            <a:ext cx="10452100" cy="5194300"/>
          </a:xfrm>
          <a:prstGeom prst="rect">
            <a:avLst/>
          </a:prstGeom>
        </p:spPr>
      </p:pic>
    </p:spTree>
    <p:extLst>
      <p:ext uri="{BB962C8B-B14F-4D97-AF65-F5344CB8AC3E}">
        <p14:creationId xmlns:p14="http://schemas.microsoft.com/office/powerpoint/2010/main" val="611936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1557346" y="20097"/>
            <a:ext cx="8953500" cy="1527175"/>
          </a:xfrm>
        </p:spPr>
        <p:txBody>
          <a:bodyPr/>
          <a:lstStyle/>
          <a:p>
            <a:pPr algn="ctr"/>
            <a:r>
              <a:rPr lang="en-US" altLang="en-US" dirty="0">
                <a:latin typeface="Cambria"/>
                <a:cs typeface="Cambria"/>
              </a:rPr>
              <a:t>Profit and Loss in the Short Run</a:t>
            </a:r>
          </a:p>
        </p:txBody>
      </p:sp>
      <p:graphicFrame>
        <p:nvGraphicFramePr>
          <p:cNvPr id="5" name="Table 4"/>
          <p:cNvGraphicFramePr>
            <a:graphicFrameLocks noGrp="1"/>
          </p:cNvGraphicFramePr>
          <p:nvPr>
            <p:extLst>
              <p:ext uri="{D42A27DB-BD31-4B8C-83A1-F6EECF244321}">
                <p14:modId xmlns:p14="http://schemas.microsoft.com/office/powerpoint/2010/main" val="354714749"/>
              </p:ext>
            </p:extLst>
          </p:nvPr>
        </p:nvGraphicFramePr>
        <p:xfrm>
          <a:off x="2286009" y="1854200"/>
          <a:ext cx="7496175" cy="4397374"/>
        </p:xfrm>
        <a:graphic>
          <a:graphicData uri="http://schemas.openxmlformats.org/drawingml/2006/table">
            <a:tbl>
              <a:tblPr/>
              <a:tblGrid>
                <a:gridCol w="3748088">
                  <a:extLst>
                    <a:ext uri="{9D8B030D-6E8A-4147-A177-3AD203B41FA5}">
                      <a16:colId xmlns:a16="http://schemas.microsoft.com/office/drawing/2014/main" val="20000"/>
                    </a:ext>
                  </a:extLst>
                </a:gridCol>
                <a:gridCol w="3748087">
                  <a:extLst>
                    <a:ext uri="{9D8B030D-6E8A-4147-A177-3AD203B41FA5}">
                      <a16:colId xmlns:a16="http://schemas.microsoft.com/office/drawing/2014/main" val="20001"/>
                    </a:ext>
                  </a:extLst>
                </a:gridCol>
              </a:tblGrid>
              <a:tr h="7731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sng" strike="noStrike" cap="none" normalizeH="0" baseline="0" dirty="0">
                          <a:ln>
                            <a:noFill/>
                          </a:ln>
                          <a:solidFill>
                            <a:schemeClr val="tx1"/>
                          </a:solidFill>
                          <a:effectLst/>
                          <a:latin typeface="Cambria"/>
                          <a:ea typeface="MS PGothic" charset="0"/>
                          <a:cs typeface="Cambria"/>
                        </a:rPr>
                        <a:t>Condition </a:t>
                      </a:r>
                      <a:endParaRPr kumimoji="0" lang="en-US" sz="2400" b="0" i="0" u="none" strike="noStrike" cap="none" normalizeH="0" baseline="0" dirty="0">
                        <a:ln>
                          <a:noFill/>
                        </a:ln>
                        <a:solidFill>
                          <a:schemeClr val="tx1"/>
                        </a:solidFill>
                        <a:effectLst/>
                        <a:latin typeface="Cambria"/>
                        <a:ea typeface="MS PGothic" charset="0"/>
                        <a:cs typeface="Cambria"/>
                      </a:endParaRPr>
                    </a:p>
                  </a:txBody>
                  <a:tcPr marL="68583" marR="68583" marT="0" marB="0" anchor="ctr"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sng" strike="noStrike" cap="none" normalizeH="0" baseline="0" dirty="0">
                          <a:ln>
                            <a:noFill/>
                          </a:ln>
                          <a:solidFill>
                            <a:schemeClr val="tx1"/>
                          </a:solidFill>
                          <a:effectLst/>
                          <a:latin typeface="Cambria"/>
                          <a:ea typeface="MS PGothic" charset="0"/>
                          <a:cs typeface="Cambria"/>
                        </a:rPr>
                        <a:t>Outcome </a:t>
                      </a:r>
                      <a:endParaRPr kumimoji="0" lang="en-US" sz="2400" b="0" i="0" u="none" strike="noStrike" cap="none" normalizeH="0" baseline="0" dirty="0">
                        <a:ln>
                          <a:noFill/>
                        </a:ln>
                        <a:solidFill>
                          <a:schemeClr val="tx1"/>
                        </a:solidFill>
                        <a:effectLst/>
                        <a:latin typeface="Cambria"/>
                        <a:ea typeface="MS PGothic" charset="0"/>
                        <a:cs typeface="Cambria"/>
                      </a:endParaRPr>
                    </a:p>
                  </a:txBody>
                  <a:tcPr marL="68583" marR="68583" marT="0" marB="0" anchor="ctr"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1208087">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P &gt; ATC</a:t>
                      </a:r>
                    </a:p>
                  </a:txBody>
                  <a:tcPr marL="68583" marR="68583" marT="0" marB="0" anchor="ctr"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lnTlToBr>
                      <a:noFill/>
                    </a:lnTlToBr>
                    <a:lnBlToTr>
                      <a:noFill/>
                    </a:lnBlToTr>
                    <a:solidFill>
                      <a:srgbClr val="92D050">
                        <a:alpha val="50195"/>
                      </a:srgb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The firm makes a profit.</a:t>
                      </a:r>
                    </a:p>
                  </a:txBody>
                  <a:tcPr marL="68583" marR="68583" marT="0" marB="0" anchor="ctr"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a:noFill/>
                    </a:lnTlToBr>
                    <a:lnBlToTr>
                      <a:noFill/>
                    </a:lnBlToTr>
                    <a:solidFill>
                      <a:srgbClr val="92D050">
                        <a:alpha val="50195"/>
                      </a:srgbClr>
                    </a:solidFill>
                  </a:tcPr>
                </a:tc>
                <a:extLst>
                  <a:ext uri="{0D108BD9-81ED-4DB2-BD59-A6C34878D82A}">
                    <a16:rowId xmlns:a16="http://schemas.microsoft.com/office/drawing/2014/main" val="10001"/>
                  </a:ext>
                </a:extLst>
              </a:tr>
              <a:tr h="1208087">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ATC &gt; P &gt; AVC</a:t>
                      </a:r>
                    </a:p>
                  </a:txBody>
                  <a:tcPr marL="68583" marR="68583" marT="0" marB="0" anchor="ctr" horzOverflow="overflow">
                    <a:lnL w="12700" cap="flat" cmpd="sng" algn="ctr">
                      <a:solidFill>
                        <a:srgbClr val="000000"/>
                      </a:solidFill>
                      <a:prstDash val="solid"/>
                      <a:round/>
                      <a:headEnd type="none" w="med" len="med"/>
                      <a:tailEnd type="none" w="med" len="med"/>
                    </a:lnL>
                    <a:lnR>
                      <a:noFill/>
                    </a:lnR>
                    <a:lnT>
                      <a:noFill/>
                    </a:lnT>
                    <a:lnB>
                      <a:noFill/>
                    </a:lnB>
                    <a:lnTlToBr>
                      <a:noFill/>
                    </a:lnTlToBr>
                    <a:lnBlToTr>
                      <a:noFill/>
                    </a:lnBlToTr>
                    <a:solidFill>
                      <a:srgbClr val="FFFF00">
                        <a:alpha val="50195"/>
                      </a:srgbClr>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The firm will operate to minimize loss and stays in business. </a:t>
                      </a:r>
                    </a:p>
                  </a:txBody>
                  <a:tcPr marL="68583" marR="68583" marT="0" marB="0" anchor="ctr" horzOverflow="overflow">
                    <a:lnL>
                      <a:noFill/>
                    </a:lnL>
                    <a:lnR w="12700" cap="flat" cmpd="sng" algn="ctr">
                      <a:solidFill>
                        <a:srgbClr val="000000"/>
                      </a:solidFill>
                      <a:prstDash val="solid"/>
                      <a:round/>
                      <a:headEnd type="none" w="med" len="med"/>
                      <a:tailEnd type="none" w="med" len="med"/>
                    </a:lnR>
                    <a:lnT>
                      <a:noFill/>
                    </a:lnT>
                    <a:lnB>
                      <a:noFill/>
                    </a:lnB>
                    <a:lnTlToBr>
                      <a:noFill/>
                    </a:lnTlToBr>
                    <a:lnBlToTr>
                      <a:noFill/>
                    </a:lnBlToTr>
                    <a:solidFill>
                      <a:srgbClr val="FFFF00">
                        <a:alpha val="50195"/>
                      </a:srgbClr>
                    </a:solidFill>
                  </a:tcPr>
                </a:tc>
                <a:extLst>
                  <a:ext uri="{0D108BD9-81ED-4DB2-BD59-A6C34878D82A}">
                    <a16:rowId xmlns:a16="http://schemas.microsoft.com/office/drawing/2014/main" val="10002"/>
                  </a:ext>
                </a:extLst>
              </a:tr>
              <a:tr h="1208087">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AVC ≥ P</a:t>
                      </a:r>
                    </a:p>
                  </a:txBody>
                  <a:tcPr marL="68583" marR="68583" marT="0" marB="0" anchor="ctr" horzOverflow="overflow">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a:noFill/>
                    </a:lnTlToBr>
                    <a:lnBlToTr>
                      <a:noFill/>
                    </a:lnBlToTr>
                    <a:solidFill>
                      <a:srgbClr val="FF0000">
                        <a:alpha val="50195"/>
                      </a:srgbClr>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The firm will shut down but not exit from the market.</a:t>
                      </a:r>
                    </a:p>
                  </a:txBody>
                  <a:tcPr marL="68583" marR="68583" marT="0" marB="0" anchor="ctr" horzOverflow="overflow">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a:noFill/>
                    </a:lnTlToBr>
                    <a:lnBlToTr>
                      <a:noFill/>
                    </a:lnBlToTr>
                    <a:solidFill>
                      <a:srgbClr val="FF0000">
                        <a:alpha val="50195"/>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1091486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78184" y="5285606"/>
            <a:ext cx="4913313" cy="1162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7106" name="Picture 5"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84451" y="1675631"/>
            <a:ext cx="7151688" cy="5087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yellow.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178184" y="4495031"/>
            <a:ext cx="4913313" cy="8143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178184" y="2077269"/>
            <a:ext cx="4913313" cy="24431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at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424373" y="1810582"/>
            <a:ext cx="4332287" cy="2994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av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00245" y="2064569"/>
            <a:ext cx="6889751" cy="33718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m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916373" y="5299907"/>
            <a:ext cx="2238375" cy="930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ssr.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173413" y="4842707"/>
            <a:ext cx="493712" cy="1628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descr="ssrmc.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4987934" y="1980431"/>
            <a:ext cx="2035175" cy="33734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7114" name="Title 13"/>
          <p:cNvSpPr>
            <a:spLocks noGrp="1"/>
          </p:cNvSpPr>
          <p:nvPr>
            <p:ph type="title" idx="4294967295"/>
          </p:nvPr>
        </p:nvSpPr>
        <p:spPr>
          <a:xfrm>
            <a:off x="1468446" y="201631"/>
            <a:ext cx="9074150" cy="1143000"/>
          </a:xfrm>
        </p:spPr>
        <p:txBody>
          <a:bodyPr/>
          <a:lstStyle/>
          <a:p>
            <a:pPr algn="ctr" eaLnBrk="1" hangingPunct="1"/>
            <a:r>
              <a:rPr lang="en-US" altLang="en-US" dirty="0">
                <a:latin typeface="Cambria"/>
                <a:cs typeface="Cambria"/>
              </a:rPr>
              <a:t>Short-Run Supply Curve of Firm</a:t>
            </a:r>
          </a:p>
        </p:txBody>
      </p:sp>
    </p:spTree>
    <p:extLst>
      <p:ext uri="{BB962C8B-B14F-4D97-AF65-F5344CB8AC3E}">
        <p14:creationId xmlns:p14="http://schemas.microsoft.com/office/powerpoint/2010/main" val="15667024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1000"/>
                                        <p:tgtEl>
                                          <p:spTgt spid="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1000"/>
                                        <p:tgtEl>
                                          <p:spTgt spid="1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up)">
                                      <p:cBhvr>
                                        <p:cTn id="27" dur="1000"/>
                                        <p:tgtEl>
                                          <p:spTgt spid="11"/>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1"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up)">
                                      <p:cBhvr>
                                        <p:cTn id="32" dur="1000"/>
                                        <p:tgtEl>
                                          <p:spTgt spid="8"/>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down)">
                                      <p:cBhvr>
                                        <p:cTn id="37" dur="1000"/>
                                        <p:tgtEl>
                                          <p:spTgt spid="1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down)">
                                      <p:cBhvr>
                                        <p:cTn id="42"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3" name="Picture 5"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13033" y="1573513"/>
            <a:ext cx="6624639" cy="51911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green.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208339" y="2187882"/>
            <a:ext cx="4532312" cy="2238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re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08339" y="4389744"/>
            <a:ext cx="4532312" cy="20351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atc.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973270" y="1657644"/>
            <a:ext cx="6367463" cy="28686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897322" y="4389744"/>
            <a:ext cx="2466975" cy="1749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descr="sl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08337" y="4413557"/>
            <a:ext cx="487363" cy="2008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ssrm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5013329" y="1843394"/>
            <a:ext cx="1844675" cy="25701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9160" name="Title 11"/>
          <p:cNvSpPr>
            <a:spLocks noGrp="1"/>
          </p:cNvSpPr>
          <p:nvPr>
            <p:ph type="title" idx="4294967295"/>
          </p:nvPr>
        </p:nvSpPr>
        <p:spPr>
          <a:xfrm>
            <a:off x="1465266" y="182138"/>
            <a:ext cx="8940800" cy="1143001"/>
          </a:xfrm>
        </p:spPr>
        <p:txBody>
          <a:bodyPr/>
          <a:lstStyle/>
          <a:p>
            <a:pPr algn="ctr" eaLnBrk="1" hangingPunct="1"/>
            <a:r>
              <a:rPr lang="en-US" altLang="en-US" dirty="0">
                <a:latin typeface="Cambria"/>
                <a:cs typeface="Cambria"/>
              </a:rPr>
              <a:t>Long-Run Supply Curve of Firm </a:t>
            </a:r>
          </a:p>
        </p:txBody>
      </p:sp>
      <p:sp>
        <p:nvSpPr>
          <p:cNvPr id="2" name="Rectangle 1"/>
          <p:cNvSpPr/>
          <p:nvPr/>
        </p:nvSpPr>
        <p:spPr>
          <a:xfrm>
            <a:off x="8029577" y="2077821"/>
            <a:ext cx="3883024" cy="1477328"/>
          </a:xfrm>
          <a:prstGeom prst="rect">
            <a:avLst/>
          </a:prstGeom>
        </p:spPr>
        <p:txBody>
          <a:bodyPr wrap="square">
            <a:spAutoFit/>
          </a:bodyPr>
          <a:lstStyle/>
          <a:p>
            <a:r>
              <a:rPr lang="en-US" dirty="0">
                <a:latin typeface="Cambria"/>
              </a:rPr>
              <a:t>Note that in the long-run all costs are variable. So, as soon as the price falls below the minimum point of ATC, the firm cannot cover its costs and will exit from the market. </a:t>
            </a:r>
          </a:p>
        </p:txBody>
      </p:sp>
    </p:spTree>
    <p:extLst>
      <p:ext uri="{BB962C8B-B14F-4D97-AF65-F5344CB8AC3E}">
        <p14:creationId xmlns:p14="http://schemas.microsoft.com/office/powerpoint/2010/main" val="28428837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1000"/>
                                        <p:tgtEl>
                                          <p:spTgt spid="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up)">
                                      <p:cBhvr>
                                        <p:cTn id="17" dur="1000"/>
                                        <p:tgtEl>
                                          <p:spTgt spid="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up)">
                                      <p:cBhvr>
                                        <p:cTn id="22" dur="1000"/>
                                        <p:tgtEl>
                                          <p:spTgt spid="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down)">
                                      <p:cBhvr>
                                        <p:cTn id="27" dur="1000"/>
                                        <p:tgtEl>
                                          <p:spTgt spid="11"/>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down)">
                                      <p:cBhvr>
                                        <p:cTn id="32"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p:cNvSpPr>
            <a:spLocks noGrp="1"/>
          </p:cNvSpPr>
          <p:nvPr>
            <p:ph type="title"/>
          </p:nvPr>
        </p:nvSpPr>
        <p:spPr>
          <a:xfrm>
            <a:off x="1981200" y="13"/>
            <a:ext cx="8229600" cy="1527175"/>
          </a:xfrm>
        </p:spPr>
        <p:txBody>
          <a:bodyPr/>
          <a:lstStyle/>
          <a:p>
            <a:pPr algn="ctr"/>
            <a:r>
              <a:rPr lang="en-US" altLang="en-US" dirty="0">
                <a:latin typeface="Cambria"/>
                <a:cs typeface="Cambria"/>
              </a:rPr>
              <a:t>Long-Run Enter/Exit Criteria</a:t>
            </a:r>
          </a:p>
        </p:txBody>
      </p:sp>
      <p:graphicFrame>
        <p:nvGraphicFramePr>
          <p:cNvPr id="27664" name="Group 16"/>
          <p:cNvGraphicFramePr>
            <a:graphicFrameLocks noGrp="1"/>
          </p:cNvGraphicFramePr>
          <p:nvPr>
            <p:extLst>
              <p:ext uri="{D42A27DB-BD31-4B8C-83A1-F6EECF244321}">
                <p14:modId xmlns:p14="http://schemas.microsoft.com/office/powerpoint/2010/main" val="4099398298"/>
              </p:ext>
            </p:extLst>
          </p:nvPr>
        </p:nvGraphicFramePr>
        <p:xfrm>
          <a:off x="2159003" y="2155825"/>
          <a:ext cx="7864476" cy="3261360"/>
        </p:xfrm>
        <a:graphic>
          <a:graphicData uri="http://schemas.openxmlformats.org/drawingml/2006/table">
            <a:tbl>
              <a:tblPr/>
              <a:tblGrid>
                <a:gridCol w="3932239">
                  <a:extLst>
                    <a:ext uri="{9D8B030D-6E8A-4147-A177-3AD203B41FA5}">
                      <a16:colId xmlns:a16="http://schemas.microsoft.com/office/drawing/2014/main" val="20000"/>
                    </a:ext>
                  </a:extLst>
                </a:gridCol>
                <a:gridCol w="3932237">
                  <a:extLst>
                    <a:ext uri="{9D8B030D-6E8A-4147-A177-3AD203B41FA5}">
                      <a16:colId xmlns:a16="http://schemas.microsoft.com/office/drawing/2014/main" val="20001"/>
                    </a:ext>
                  </a:extLst>
                </a:gridCol>
              </a:tblGrid>
              <a:tr h="10668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sng" strike="noStrike" cap="none" normalizeH="0" baseline="0" dirty="0">
                          <a:ln>
                            <a:noFill/>
                          </a:ln>
                          <a:solidFill>
                            <a:schemeClr val="tx1"/>
                          </a:solidFill>
                          <a:effectLst/>
                          <a:latin typeface="Cambria"/>
                          <a:ea typeface="MS PGothic" charset="0"/>
                          <a:cs typeface="Cambria"/>
                        </a:rPr>
                        <a:t>Condition</a:t>
                      </a:r>
                      <a:endParaRPr kumimoji="0" lang="en-US" sz="2400" b="0" i="0" u="none" strike="noStrike" cap="none" normalizeH="0" baseline="0" dirty="0">
                        <a:ln>
                          <a:noFill/>
                        </a:ln>
                        <a:solidFill>
                          <a:schemeClr val="tx1"/>
                        </a:solidFill>
                        <a:effectLst/>
                        <a:latin typeface="Cambria"/>
                        <a:ea typeface="MS PGothic" charset="0"/>
                        <a:cs typeface="Cambria"/>
                      </a:endParaRPr>
                    </a:p>
                  </a:txBody>
                  <a:tcPr marL="68587" marR="68587"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sng" strike="noStrike" cap="none" normalizeH="0" baseline="0" dirty="0">
                          <a:ln>
                            <a:noFill/>
                          </a:ln>
                          <a:solidFill>
                            <a:schemeClr val="tx1"/>
                          </a:solidFill>
                          <a:effectLst/>
                          <a:latin typeface="Cambria"/>
                          <a:ea typeface="MS PGothic" charset="0"/>
                          <a:cs typeface="Cambria"/>
                        </a:rPr>
                        <a:t>Outcome</a:t>
                      </a:r>
                      <a:endParaRPr kumimoji="0" lang="en-US" sz="2400" b="0" i="0" u="none" strike="noStrike" cap="none" normalizeH="0" baseline="0" dirty="0">
                        <a:ln>
                          <a:noFill/>
                        </a:ln>
                        <a:solidFill>
                          <a:schemeClr val="tx1"/>
                        </a:solidFill>
                        <a:effectLst/>
                        <a:latin typeface="Cambria"/>
                        <a:ea typeface="MS PGothic" charset="0"/>
                        <a:cs typeface="Cambria"/>
                      </a:endParaRPr>
                    </a:p>
                  </a:txBody>
                  <a:tcPr marL="68587" marR="68587"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100647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P &gt; ATC </a:t>
                      </a:r>
                    </a:p>
                  </a:txBody>
                  <a:tcPr marL="68587" marR="68587"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lnTlToBr>
                      <a:noFill/>
                    </a:lnTlToBr>
                    <a:lnBlToTr>
                      <a:noFill/>
                    </a:lnBlToTr>
                    <a:solidFill>
                      <a:srgbClr val="92D050">
                        <a:alpha val="50195"/>
                      </a:srgbClr>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The firm makes a profit and enter to market.</a:t>
                      </a:r>
                    </a:p>
                  </a:txBody>
                  <a:tcPr marL="68587" marR="68587"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a:noFill/>
                    </a:lnTlToBr>
                    <a:lnBlToTr>
                      <a:noFill/>
                    </a:lnBlToTr>
                    <a:solidFill>
                      <a:srgbClr val="92D050">
                        <a:alpha val="50195"/>
                      </a:srgbClr>
                    </a:solidFill>
                  </a:tcPr>
                </a:tc>
                <a:extLst>
                  <a:ext uri="{0D108BD9-81ED-4DB2-BD59-A6C34878D82A}">
                    <a16:rowId xmlns:a16="http://schemas.microsoft.com/office/drawing/2014/main" val="10001"/>
                  </a:ext>
                </a:extLst>
              </a:tr>
              <a:tr h="100647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P &lt; ATC </a:t>
                      </a:r>
                    </a:p>
                  </a:txBody>
                  <a:tcPr marL="68587" marR="68587" marT="0" marB="0" horzOverflow="overflow">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a:noFill/>
                    </a:lnTlToBr>
                    <a:lnBlToTr>
                      <a:noFill/>
                    </a:lnBlToTr>
                    <a:solidFill>
                      <a:srgbClr val="FF0000">
                        <a:alpha val="50195"/>
                      </a:srgbClr>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The firm makes a negative profit and exit from market.</a:t>
                      </a:r>
                    </a:p>
                  </a:txBody>
                  <a:tcPr marL="68587" marR="68587" marT="0" marB="0" horzOverflow="overflow">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a:noFill/>
                    </a:lnTlToBr>
                    <a:lnBlToTr>
                      <a:noFill/>
                    </a:lnBlToTr>
                    <a:solidFill>
                      <a:srgbClr val="FF0000">
                        <a:alpha val="50195"/>
                      </a:srgb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1106998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titl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24207" y="4430713"/>
            <a:ext cx="6726239" cy="423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stotal.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615363" y="2932115"/>
            <a:ext cx="1498600"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9395" name="Picture 7" descr="axe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852617" y="2505079"/>
            <a:ext cx="8474075" cy="1958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5" descr="108.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262195" y="3557591"/>
            <a:ext cx="500063" cy="865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1020.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208589" y="3556000"/>
            <a:ext cx="882651" cy="8651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line.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8113717" y="3611564"/>
            <a:ext cx="981075" cy="173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descr="mc3.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8456617" y="2919422"/>
            <a:ext cx="1133475"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mca.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593984" y="3101984"/>
            <a:ext cx="519113" cy="1095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mcb.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516572" y="3067053"/>
            <a:ext cx="1038225" cy="1133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8+.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8528052" y="3717925"/>
            <a:ext cx="633413" cy="768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9403" name="Title 14"/>
          <p:cNvSpPr>
            <a:spLocks noGrp="1"/>
          </p:cNvSpPr>
          <p:nvPr>
            <p:ph type="title"/>
          </p:nvPr>
        </p:nvSpPr>
        <p:spPr/>
        <p:txBody>
          <a:bodyPr/>
          <a:lstStyle/>
          <a:p>
            <a:pPr eaLnBrk="1" hangingPunct="1"/>
            <a:r>
              <a:rPr lang="en-US" altLang="en-US" dirty="0">
                <a:latin typeface="Cambria"/>
                <a:cs typeface="Cambria"/>
              </a:rPr>
              <a:t>Short-Run Market Supply</a:t>
            </a:r>
          </a:p>
        </p:txBody>
      </p:sp>
    </p:spTree>
    <p:extLst>
      <p:ext uri="{BB962C8B-B14F-4D97-AF65-F5344CB8AC3E}">
        <p14:creationId xmlns:p14="http://schemas.microsoft.com/office/powerpoint/2010/main" val="11164569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1000"/>
                                        <p:tgtEl>
                                          <p:spTgt spid="11"/>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1000"/>
                                        <p:tgtEl>
                                          <p:spTgt spid="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down)">
                                      <p:cBhvr>
                                        <p:cTn id="22" dur="1000"/>
                                        <p:tgtEl>
                                          <p:spTgt spid="1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1000"/>
                                        <p:tgtEl>
                                          <p:spTgt spid="7"/>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down)">
                                      <p:cBhvr>
                                        <p:cTn id="32" dur="1000"/>
                                        <p:tgtEl>
                                          <p:spTgt spid="10"/>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ipe(down)">
                                      <p:cBhvr>
                                        <p:cTn id="37" dur="1000"/>
                                        <p:tgtEl>
                                          <p:spTgt spid="13"/>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left)">
                                      <p:cBhvr>
                                        <p:cTn id="42" dur="1000"/>
                                        <p:tgtEl>
                                          <p:spTgt spid="9"/>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wipe(down)">
                                      <p:cBhvr>
                                        <p:cTn id="4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1"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33640" y="2306638"/>
            <a:ext cx="7361237" cy="3313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red.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890848" y="4033838"/>
            <a:ext cx="2573337" cy="13065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green.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890848" y="2547951"/>
            <a:ext cx="2573337" cy="1476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line.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770564" y="3998913"/>
            <a:ext cx="1098551" cy="57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descr="mr.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927227" y="3924302"/>
            <a:ext cx="3822700" cy="1889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2890841" y="2286007"/>
            <a:ext cx="2555875" cy="2384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4" descr="sl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878639" y="3910013"/>
            <a:ext cx="3086100" cy="2079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descr="titles.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640137" y="5832488"/>
            <a:ext cx="5276851" cy="206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atc.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417897" y="2400300"/>
            <a:ext cx="2384425" cy="16271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q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4279909" y="4024326"/>
            <a:ext cx="169863" cy="1552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1451" name="Title 11"/>
          <p:cNvSpPr>
            <a:spLocks noGrp="1"/>
          </p:cNvSpPr>
          <p:nvPr>
            <p:ph type="title"/>
          </p:nvPr>
        </p:nvSpPr>
        <p:spPr/>
        <p:txBody>
          <a:bodyPr/>
          <a:lstStyle/>
          <a:p>
            <a:pPr eaLnBrk="1" hangingPunct="1"/>
            <a:r>
              <a:rPr lang="en-US" altLang="en-US" dirty="0">
                <a:latin typeface="Cambria"/>
                <a:cs typeface="Cambria"/>
              </a:rPr>
              <a:t>Long-Run Market Supply</a:t>
            </a:r>
          </a:p>
        </p:txBody>
      </p:sp>
      <p:sp>
        <p:nvSpPr>
          <p:cNvPr id="18" name="Rectangle 17"/>
          <p:cNvSpPr/>
          <p:nvPr/>
        </p:nvSpPr>
        <p:spPr>
          <a:xfrm>
            <a:off x="7055245" y="1610682"/>
            <a:ext cx="4026162" cy="1095685"/>
          </a:xfrm>
          <a:prstGeom prst="rect">
            <a:avLst/>
          </a:prstGeom>
        </p:spPr>
        <p:txBody>
          <a:bodyPr wrap="none">
            <a:spAutoFit/>
          </a:bodyPr>
          <a:lstStyle/>
          <a:p>
            <a:pPr lvl="0">
              <a:lnSpc>
                <a:spcPct val="90000"/>
              </a:lnSpc>
            </a:pPr>
            <a:r>
              <a:rPr lang="en-US" altLang="en-US" sz="2400" dirty="0">
                <a:solidFill>
                  <a:prstClr val="black"/>
                </a:solidFill>
                <a:latin typeface="Cambria"/>
                <a:cs typeface="Cambria"/>
              </a:rPr>
              <a:t>Note that the long-run supply</a:t>
            </a:r>
          </a:p>
          <a:p>
            <a:pPr lvl="0">
              <a:lnSpc>
                <a:spcPct val="90000"/>
              </a:lnSpc>
            </a:pPr>
            <a:r>
              <a:rPr lang="en-US" altLang="en-US" sz="2400" dirty="0">
                <a:solidFill>
                  <a:prstClr val="black"/>
                </a:solidFill>
                <a:latin typeface="Cambria"/>
                <a:cs typeface="Cambria"/>
              </a:rPr>
              <a:t>indicates the long-run price </a:t>
            </a:r>
          </a:p>
          <a:p>
            <a:pPr lvl="0">
              <a:lnSpc>
                <a:spcPct val="90000"/>
              </a:lnSpc>
            </a:pPr>
            <a:r>
              <a:rPr lang="en-US" altLang="en-US" sz="2400" dirty="0">
                <a:solidFill>
                  <a:prstClr val="black"/>
                </a:solidFill>
                <a:latin typeface="Cambria"/>
                <a:cs typeface="Cambria"/>
              </a:rPr>
              <a:t>in the market</a:t>
            </a:r>
            <a:r>
              <a:rPr lang="en-US" altLang="en-US" sz="1200" dirty="0">
                <a:solidFill>
                  <a:prstClr val="black"/>
                </a:solidFill>
                <a:latin typeface="Cambria"/>
                <a:cs typeface="Cambria"/>
              </a:rPr>
              <a:t> .</a:t>
            </a:r>
          </a:p>
        </p:txBody>
      </p:sp>
    </p:spTree>
    <p:extLst>
      <p:ext uri="{BB962C8B-B14F-4D97-AF65-F5344CB8AC3E}">
        <p14:creationId xmlns:p14="http://schemas.microsoft.com/office/powerpoint/2010/main" val="41625467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1000"/>
                                        <p:tgtEl>
                                          <p:spTgt spid="9"/>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1000"/>
                                        <p:tgtEl>
                                          <p:spTgt spid="10"/>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up)">
                                      <p:cBhvr>
                                        <p:cTn id="27" dur="1000"/>
                                        <p:tgtEl>
                                          <p:spTgt spid="7"/>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1"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up)">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down)">
                                      <p:cBhvr>
                                        <p:cTn id="37" dur="1000"/>
                                        <p:tgtEl>
                                          <p:spTgt spid="11"/>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wipe(left)">
                                      <p:cBhvr>
                                        <p:cTn id="42" dur="1000"/>
                                        <p:tgtEl>
                                          <p:spTgt spid="8"/>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left)">
                                      <p:cBhvr>
                                        <p:cTn id="4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7" name="Picture 5"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63800" y="1989138"/>
            <a:ext cx="7213600" cy="33194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dash.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675322" y="3567113"/>
            <a:ext cx="1266825" cy="57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dsr.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575557" y="2808288"/>
            <a:ext cx="2052639" cy="174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921001" y="2214576"/>
            <a:ext cx="2417763" cy="13811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re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921001" y="3595701"/>
            <a:ext cx="2417763" cy="1228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18" descr="sl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6973889" y="3487743"/>
            <a:ext cx="2914651" cy="2111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 name="Picture 19" descr="ss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7575551" y="2665413"/>
            <a:ext cx="1881188" cy="17065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1" name="Picture 20" descr="titles.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746503" y="5314950"/>
            <a:ext cx="5372100" cy="2301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1946275" y="3509963"/>
            <a:ext cx="3644900" cy="1714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q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8334382" y="3582988"/>
            <a:ext cx="173039" cy="14970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q1 vertical.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4254503" y="3629038"/>
            <a:ext cx="153988" cy="1438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atc.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3411547" y="1960563"/>
            <a:ext cx="2263775" cy="16113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descr="mc.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2897188" y="1993913"/>
            <a:ext cx="2398712" cy="2244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5550" name="Title 14"/>
          <p:cNvSpPr>
            <a:spLocks noGrp="1"/>
          </p:cNvSpPr>
          <p:nvPr>
            <p:ph type="title"/>
          </p:nvPr>
        </p:nvSpPr>
        <p:spPr/>
        <p:txBody>
          <a:bodyPr/>
          <a:lstStyle/>
          <a:p>
            <a:pPr eaLnBrk="1" hangingPunct="1"/>
            <a:r>
              <a:rPr lang="en-US" altLang="en-US" dirty="0">
                <a:latin typeface="Cambria"/>
                <a:cs typeface="Cambria"/>
              </a:rPr>
              <a:t>Long-Run Market in Equilibrium</a:t>
            </a:r>
          </a:p>
        </p:txBody>
      </p:sp>
      <p:sp>
        <p:nvSpPr>
          <p:cNvPr id="2" name="Rectangle 1"/>
          <p:cNvSpPr/>
          <p:nvPr/>
        </p:nvSpPr>
        <p:spPr>
          <a:xfrm>
            <a:off x="3240965" y="6022988"/>
            <a:ext cx="6109365" cy="430887"/>
          </a:xfrm>
          <a:prstGeom prst="rect">
            <a:avLst/>
          </a:prstGeom>
        </p:spPr>
        <p:txBody>
          <a:bodyPr wrap="none">
            <a:spAutoFit/>
          </a:bodyPr>
          <a:lstStyle/>
          <a:p>
            <a:pPr lvl="0">
              <a:lnSpc>
                <a:spcPct val="90000"/>
              </a:lnSpc>
            </a:pPr>
            <a:r>
              <a:rPr lang="en-US" altLang="en-US" sz="2400" dirty="0">
                <a:solidFill>
                  <a:prstClr val="black"/>
                </a:solidFill>
                <a:latin typeface="Cambria"/>
                <a:cs typeface="Cambria"/>
              </a:rPr>
              <a:t>Note that in the long-run economic profit is 0</a:t>
            </a:r>
            <a:r>
              <a:rPr lang="en-US" altLang="en-US" sz="1200" dirty="0">
                <a:solidFill>
                  <a:prstClr val="black"/>
                </a:solidFill>
                <a:latin typeface="Cambria"/>
                <a:cs typeface="Cambria"/>
              </a:rPr>
              <a:t>. </a:t>
            </a:r>
          </a:p>
        </p:txBody>
      </p:sp>
      <p:sp>
        <p:nvSpPr>
          <p:cNvPr id="17" name="Rectangle 16"/>
          <p:cNvSpPr/>
          <p:nvPr/>
        </p:nvSpPr>
        <p:spPr>
          <a:xfrm>
            <a:off x="7055245" y="1610682"/>
            <a:ext cx="4026162" cy="1095685"/>
          </a:xfrm>
          <a:prstGeom prst="rect">
            <a:avLst/>
          </a:prstGeom>
        </p:spPr>
        <p:txBody>
          <a:bodyPr wrap="none">
            <a:spAutoFit/>
          </a:bodyPr>
          <a:lstStyle/>
          <a:p>
            <a:pPr lvl="0">
              <a:lnSpc>
                <a:spcPct val="90000"/>
              </a:lnSpc>
            </a:pPr>
            <a:r>
              <a:rPr lang="en-US" altLang="en-US" sz="2400" dirty="0">
                <a:solidFill>
                  <a:prstClr val="black"/>
                </a:solidFill>
                <a:latin typeface="Cambria"/>
                <a:cs typeface="Cambria"/>
              </a:rPr>
              <a:t>Note that the long-run supply</a:t>
            </a:r>
          </a:p>
          <a:p>
            <a:pPr lvl="0">
              <a:lnSpc>
                <a:spcPct val="90000"/>
              </a:lnSpc>
            </a:pPr>
            <a:r>
              <a:rPr lang="en-US" altLang="en-US" sz="2400" dirty="0">
                <a:solidFill>
                  <a:prstClr val="black"/>
                </a:solidFill>
                <a:latin typeface="Cambria"/>
                <a:cs typeface="Cambria"/>
              </a:rPr>
              <a:t>indicates the long-run price </a:t>
            </a:r>
          </a:p>
          <a:p>
            <a:pPr lvl="0">
              <a:lnSpc>
                <a:spcPct val="90000"/>
              </a:lnSpc>
            </a:pPr>
            <a:r>
              <a:rPr lang="en-US" altLang="en-US" sz="2400" dirty="0">
                <a:solidFill>
                  <a:prstClr val="black"/>
                </a:solidFill>
                <a:latin typeface="Cambria"/>
                <a:cs typeface="Cambria"/>
              </a:rPr>
              <a:t>in the market</a:t>
            </a:r>
            <a:r>
              <a:rPr lang="en-US" altLang="en-US" sz="1200" dirty="0">
                <a:solidFill>
                  <a:prstClr val="black"/>
                </a:solidFill>
                <a:latin typeface="Cambria"/>
                <a:cs typeface="Cambria"/>
              </a:rPr>
              <a:t> .</a:t>
            </a:r>
          </a:p>
        </p:txBody>
      </p:sp>
    </p:spTree>
    <p:extLst>
      <p:ext uri="{BB962C8B-B14F-4D97-AF65-F5344CB8AC3E}">
        <p14:creationId xmlns:p14="http://schemas.microsoft.com/office/powerpoint/2010/main" val="33998135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1000"/>
                                        <p:tgtEl>
                                          <p:spTgt spid="2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left)">
                                      <p:cBhvr>
                                        <p:cTn id="12" dur="1000"/>
                                        <p:tgtEl>
                                          <p:spTgt spid="2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1000"/>
                                        <p:tgtEl>
                                          <p:spTgt spid="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2"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right)">
                                      <p:cBhvr>
                                        <p:cTn id="27" dur="1000"/>
                                        <p:tgtEl>
                                          <p:spTgt spid="7"/>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1000"/>
                                        <p:tgtEl>
                                          <p:spTgt spid="5"/>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left)">
                                      <p:cBhvr>
                                        <p:cTn id="37" dur="1000"/>
                                        <p:tgtEl>
                                          <p:spTgt spid="1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wipe(left)">
                                      <p:cBhvr>
                                        <p:cTn id="42" dur="1000"/>
                                        <p:tgtEl>
                                          <p:spTgt spid="11"/>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1" fill="hold"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up)">
                                      <p:cBhvr>
                                        <p:cTn id="47" dur="1000"/>
                                        <p:tgtEl>
                                          <p:spTgt spid="9"/>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1" fill="hold"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up)">
                                      <p:cBhvr>
                                        <p:cTn id="52" dur="1000"/>
                                        <p:tgtEl>
                                          <p:spTgt spid="14"/>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wipe(down)">
                                      <p:cBhvr>
                                        <p:cTn id="57" dur="1000"/>
                                        <p:tgtEl>
                                          <p:spTgt spid="12"/>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8" fill="hold" nodeType="clickEffect">
                                  <p:stCondLst>
                                    <p:cond delay="0"/>
                                  </p:stCondLst>
                                  <p:childTnLst>
                                    <p:set>
                                      <p:cBhvr>
                                        <p:cTn id="61" dur="1" fill="hold">
                                          <p:stCondLst>
                                            <p:cond delay="0"/>
                                          </p:stCondLst>
                                        </p:cTn>
                                        <p:tgtEl>
                                          <p:spTgt spid="19"/>
                                        </p:tgtEl>
                                        <p:attrNameLst>
                                          <p:attrName>style.visibility</p:attrName>
                                        </p:attrNameLst>
                                      </p:cBhvr>
                                      <p:to>
                                        <p:strVal val="visible"/>
                                      </p:to>
                                    </p:set>
                                    <p:animEffect transition="in" filter="wipe(left)">
                                      <p:cBhvr>
                                        <p:cTn id="62"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s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76513" y="3046413"/>
            <a:ext cx="1092200" cy="7413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7586" name="Picture 5"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03439" y="1811338"/>
            <a:ext cx="8251825" cy="31797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p.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55857" y="3278188"/>
            <a:ext cx="3257551" cy="2143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arrow dow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019934" y="3287719"/>
            <a:ext cx="98425" cy="409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c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97115" y="2936888"/>
            <a:ext cx="1344612" cy="2143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d2.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6897697" y="2084401"/>
            <a:ext cx="2243137" cy="22431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descr="left curves.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570172" y="1620838"/>
            <a:ext cx="3081337" cy="2419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leftarrow.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8335972" y="4402151"/>
            <a:ext cx="312737" cy="98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descr="p2line.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355857" y="3697288"/>
            <a:ext cx="3257551" cy="2333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 name="Picture 19" descr="q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8585209" y="3268663"/>
            <a:ext cx="174625" cy="1638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1" name="Picture 20" descr="q1left.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3992573" y="3375033"/>
            <a:ext cx="155575" cy="1579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2" name="Picture 21" descr="q2left.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3568701" y="3795713"/>
            <a:ext cx="487363" cy="1111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descr="ssr.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7778759" y="1790713"/>
            <a:ext cx="2085975" cy="2633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5" name="Picture 24" descr="titles.eps"/>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3254376" y="5114938"/>
            <a:ext cx="5383213" cy="195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 name="Picture 25" descr="verticla dashed left.eps"/>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3621097" y="3044838"/>
            <a:ext cx="58737" cy="7413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d1.eps"/>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7329492" y="1666875"/>
            <a:ext cx="2281237" cy="25542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descr="slr.eps"/>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6543684" y="3044825"/>
            <a:ext cx="3375025" cy="311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p2.eps"/>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6551622" y="3617913"/>
            <a:ext cx="1970087" cy="12874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7603" name="Title 26"/>
          <p:cNvSpPr>
            <a:spLocks noGrp="1"/>
          </p:cNvSpPr>
          <p:nvPr>
            <p:ph type="title"/>
          </p:nvPr>
        </p:nvSpPr>
        <p:spPr>
          <a:xfrm>
            <a:off x="266703" y="274638"/>
            <a:ext cx="12026900" cy="1143000"/>
          </a:xfrm>
        </p:spPr>
        <p:txBody>
          <a:bodyPr/>
          <a:lstStyle/>
          <a:p>
            <a:pPr eaLnBrk="1" hangingPunct="1"/>
            <a:r>
              <a:rPr lang="en-US" altLang="en-US" dirty="0">
                <a:latin typeface="Cambria"/>
                <a:cs typeface="Cambria"/>
              </a:rPr>
              <a:t>Short-Run Adjustment to Demand Decrease</a:t>
            </a:r>
          </a:p>
        </p:txBody>
      </p:sp>
    </p:spTree>
    <p:extLst>
      <p:ext uri="{BB962C8B-B14F-4D97-AF65-F5344CB8AC3E}">
        <p14:creationId xmlns:p14="http://schemas.microsoft.com/office/powerpoint/2010/main" val="102141519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1000"/>
                                        <p:tgtEl>
                                          <p:spTgt spid="2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down)">
                                      <p:cBhvr>
                                        <p:cTn id="12" dur="1000"/>
                                        <p:tgtEl>
                                          <p:spTgt spid="2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1000"/>
                                        <p:tgtEl>
                                          <p:spTgt spid="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left)">
                                      <p:cBhvr>
                                        <p:cTn id="22" dur="1000"/>
                                        <p:tgtEl>
                                          <p:spTgt spid="2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down)">
                                      <p:cBhvr>
                                        <p:cTn id="27" dur="1000"/>
                                        <p:tgtEl>
                                          <p:spTgt spid="20"/>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left)">
                                      <p:cBhvr>
                                        <p:cTn id="32" dur="1000"/>
                                        <p:tgtEl>
                                          <p:spTgt spid="10"/>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ipe(left)">
                                      <p:cBhvr>
                                        <p:cTn id="37" dur="1000"/>
                                        <p:tgtEl>
                                          <p:spTgt spid="13"/>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down)">
                                      <p:cBhvr>
                                        <p:cTn id="42" dur="1000"/>
                                        <p:tgtEl>
                                          <p:spTgt spid="21"/>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left)">
                                      <p:cBhvr>
                                        <p:cTn id="47" dur="1000"/>
                                        <p:tgtEl>
                                          <p:spTgt spid="9"/>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down)">
                                      <p:cBhvr>
                                        <p:cTn id="52" dur="1000"/>
                                        <p:tgtEl>
                                          <p:spTgt spid="14"/>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1" fill="hold" nodeType="click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wipe(up)">
                                      <p:cBhvr>
                                        <p:cTn id="57" dur="1000"/>
                                        <p:tgtEl>
                                          <p:spTgt spid="5"/>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2" fill="hold" nodeType="click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wipe(right)">
                                      <p:cBhvr>
                                        <p:cTn id="62" dur="1000"/>
                                        <p:tgtEl>
                                          <p:spTgt spid="11"/>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8" fill="hold" nodeType="click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wipe(left)">
                                      <p:cBhvr>
                                        <p:cTn id="67" dur="1000"/>
                                        <p:tgtEl>
                                          <p:spTgt spid="16"/>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2" fill="hold" nodeType="clickEffect">
                                  <p:stCondLst>
                                    <p:cond delay="0"/>
                                  </p:stCondLst>
                                  <p:childTnLst>
                                    <p:set>
                                      <p:cBhvr>
                                        <p:cTn id="71" dur="1" fill="hold">
                                          <p:stCondLst>
                                            <p:cond delay="0"/>
                                          </p:stCondLst>
                                        </p:cTn>
                                        <p:tgtEl>
                                          <p:spTgt spid="22"/>
                                        </p:tgtEl>
                                        <p:attrNameLst>
                                          <p:attrName>style.visibility</p:attrName>
                                        </p:attrNameLst>
                                      </p:cBhvr>
                                      <p:to>
                                        <p:strVal val="visible"/>
                                      </p:to>
                                    </p:set>
                                    <p:animEffect transition="in" filter="wipe(right)">
                                      <p:cBhvr>
                                        <p:cTn id="72" dur="1000"/>
                                        <p:tgtEl>
                                          <p:spTgt spid="22"/>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4" fill="hold" nodeType="clickEffect">
                                  <p:stCondLst>
                                    <p:cond delay="0"/>
                                  </p:stCondLst>
                                  <p:childTnLst>
                                    <p:set>
                                      <p:cBhvr>
                                        <p:cTn id="76" dur="1" fill="hold">
                                          <p:stCondLst>
                                            <p:cond delay="0"/>
                                          </p:stCondLst>
                                        </p:cTn>
                                        <p:tgtEl>
                                          <p:spTgt spid="26"/>
                                        </p:tgtEl>
                                        <p:attrNameLst>
                                          <p:attrName>style.visibility</p:attrName>
                                        </p:attrNameLst>
                                      </p:cBhvr>
                                      <p:to>
                                        <p:strVal val="visible"/>
                                      </p:to>
                                    </p:set>
                                    <p:animEffect transition="in" filter="wipe(down)">
                                      <p:cBhvr>
                                        <p:cTn id="77" dur="1000"/>
                                        <p:tgtEl>
                                          <p:spTgt spid="26"/>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8" fill="hold" nodeType="clickEffect">
                                  <p:stCondLst>
                                    <p:cond delay="0"/>
                                  </p:stCondLst>
                                  <p:childTnLst>
                                    <p:set>
                                      <p:cBhvr>
                                        <p:cTn id="81" dur="1" fill="hold">
                                          <p:stCondLst>
                                            <p:cond delay="0"/>
                                          </p:stCondLst>
                                        </p:cTn>
                                        <p:tgtEl>
                                          <p:spTgt spid="7"/>
                                        </p:tgtEl>
                                        <p:attrNameLst>
                                          <p:attrName>style.visibility</p:attrName>
                                        </p:attrNameLst>
                                      </p:cBhvr>
                                      <p:to>
                                        <p:strVal val="visible"/>
                                      </p:to>
                                    </p:set>
                                    <p:animEffect transition="in" filter="wipe(left)">
                                      <p:cBhvr>
                                        <p:cTn id="82" dur="1000"/>
                                        <p:tgtEl>
                                          <p:spTgt spid="7"/>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22" presetClass="entr" presetSubtype="4" fill="hold" nodeType="clickEffect">
                                  <p:stCondLst>
                                    <p:cond delay="0"/>
                                  </p:stCondLst>
                                  <p:childTnLst>
                                    <p:set>
                                      <p:cBhvr>
                                        <p:cTn id="86" dur="1" fill="hold">
                                          <p:stCondLst>
                                            <p:cond delay="0"/>
                                          </p:stCondLst>
                                        </p:cTn>
                                        <p:tgtEl>
                                          <p:spTgt spid="12"/>
                                        </p:tgtEl>
                                        <p:attrNameLst>
                                          <p:attrName>style.visibility</p:attrName>
                                        </p:attrNameLst>
                                      </p:cBhvr>
                                      <p:to>
                                        <p:strVal val="visible"/>
                                      </p:to>
                                    </p:set>
                                    <p:animEffect transition="in" filter="wipe(down)">
                                      <p:cBhvr>
                                        <p:cTn id="87"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p:cNvSpPr>
            <a:spLocks noGrp="1"/>
          </p:cNvSpPr>
          <p:nvPr>
            <p:ph type="title"/>
          </p:nvPr>
        </p:nvSpPr>
        <p:spPr>
          <a:xfrm>
            <a:off x="1981200" y="13"/>
            <a:ext cx="8229600" cy="1527175"/>
          </a:xfrm>
        </p:spPr>
        <p:txBody>
          <a:bodyPr/>
          <a:lstStyle/>
          <a:p>
            <a:r>
              <a:rPr lang="en-US" altLang="en-US" dirty="0">
                <a:latin typeface="Cambria"/>
                <a:cs typeface="Cambria"/>
              </a:rPr>
              <a:t>Perfect Competition</a:t>
            </a:r>
          </a:p>
        </p:txBody>
      </p:sp>
      <p:sp>
        <p:nvSpPr>
          <p:cNvPr id="13314" name="Content Placeholder 2"/>
          <p:cNvSpPr>
            <a:spLocks noGrp="1"/>
          </p:cNvSpPr>
          <p:nvPr>
            <p:ph idx="1"/>
          </p:nvPr>
        </p:nvSpPr>
        <p:spPr>
          <a:xfrm>
            <a:off x="1981200" y="1712924"/>
            <a:ext cx="8229600" cy="5145087"/>
          </a:xfrm>
        </p:spPr>
        <p:txBody>
          <a:bodyPr/>
          <a:lstStyle/>
          <a:p>
            <a:pPr eaLnBrk="1" hangingPunct="1"/>
            <a:r>
              <a:rPr lang="en-US" altLang="en-US" sz="2800" dirty="0">
                <a:latin typeface="Cambria"/>
                <a:cs typeface="Cambria"/>
              </a:rPr>
              <a:t>Perfectly Competitive Markets </a:t>
            </a:r>
          </a:p>
          <a:p>
            <a:pPr lvl="1" eaLnBrk="1" hangingPunct="1"/>
            <a:r>
              <a:rPr lang="en-US" altLang="en-US" sz="2000" dirty="0">
                <a:latin typeface="Cambria"/>
                <a:cs typeface="Cambria"/>
              </a:rPr>
              <a:t>Many buyers and sellers</a:t>
            </a:r>
          </a:p>
          <a:p>
            <a:pPr lvl="1" eaLnBrk="1" hangingPunct="1"/>
            <a:r>
              <a:rPr lang="en-US" altLang="en-US" sz="2000" dirty="0">
                <a:latin typeface="Cambria"/>
                <a:cs typeface="Cambria"/>
              </a:rPr>
              <a:t>Similar (if not identical) goods</a:t>
            </a:r>
          </a:p>
          <a:p>
            <a:pPr lvl="1" eaLnBrk="1" hangingPunct="1"/>
            <a:r>
              <a:rPr lang="en-US" altLang="en-US" sz="2000" dirty="0">
                <a:latin typeface="Cambria"/>
                <a:cs typeface="Cambria"/>
              </a:rPr>
              <a:t>Free entry and exit</a:t>
            </a:r>
          </a:p>
          <a:p>
            <a:pPr lvl="1" eaLnBrk="1" hangingPunct="1"/>
            <a:r>
              <a:rPr lang="en-US" altLang="en-US" sz="2000" dirty="0">
                <a:latin typeface="Cambria"/>
                <a:cs typeface="Cambria"/>
              </a:rPr>
              <a:t>Firms are price takers</a:t>
            </a:r>
          </a:p>
          <a:p>
            <a:pPr lvl="1"/>
            <a:r>
              <a:rPr lang="en-US" sz="2000" dirty="0">
                <a:latin typeface="Cambria"/>
                <a:cs typeface="Cambria"/>
              </a:rPr>
              <a:t>Each firm has a very small market share.</a:t>
            </a:r>
          </a:p>
          <a:p>
            <a:pPr lvl="1"/>
            <a:r>
              <a:rPr lang="en-US" sz="2000" dirty="0">
                <a:latin typeface="Cambria"/>
                <a:cs typeface="Cambria"/>
              </a:rPr>
              <a:t>Firms are unconcerned about their competitors' marketing or production decisions.</a:t>
            </a:r>
          </a:p>
          <a:p>
            <a:pPr lvl="1"/>
            <a:r>
              <a:rPr lang="en-US" sz="2000" dirty="0">
                <a:latin typeface="Cambria"/>
                <a:cs typeface="Cambria"/>
              </a:rPr>
              <a:t>Information is freely available.</a:t>
            </a:r>
            <a:endParaRPr lang="en-US" altLang="en-US" sz="2000" dirty="0">
              <a:latin typeface="Cambria"/>
              <a:cs typeface="Cambria"/>
            </a:endParaRPr>
          </a:p>
          <a:p>
            <a:pPr eaLnBrk="1" hangingPunct="1"/>
            <a:r>
              <a:rPr lang="en-US" altLang="en-US" sz="2800" dirty="0">
                <a:latin typeface="Cambria"/>
                <a:cs typeface="Cambria"/>
              </a:rPr>
              <a:t>Price taker</a:t>
            </a:r>
          </a:p>
          <a:p>
            <a:pPr lvl="1" eaLnBrk="1" hangingPunct="1"/>
            <a:r>
              <a:rPr lang="en-US" altLang="en-US" sz="2000" dirty="0">
                <a:latin typeface="Cambria"/>
                <a:cs typeface="Cambria"/>
              </a:rPr>
              <a:t>Has no control over the market price.</a:t>
            </a:r>
          </a:p>
          <a:p>
            <a:pPr lvl="1" eaLnBrk="1" hangingPunct="1"/>
            <a:r>
              <a:rPr lang="en-US" altLang="ja-JP" sz="2000" dirty="0">
                <a:latin typeface="Cambria"/>
                <a:cs typeface="Cambria"/>
              </a:rPr>
              <a:t>"takes" the price as given.</a:t>
            </a:r>
          </a:p>
          <a:p>
            <a:pPr lvl="1" eaLnBrk="1" hangingPunct="1"/>
            <a:r>
              <a:rPr lang="en-US" altLang="en-US" sz="2000" dirty="0">
                <a:latin typeface="Cambria"/>
                <a:cs typeface="Cambria"/>
              </a:rPr>
              <a:t>Competitive firm is price taker.</a:t>
            </a:r>
          </a:p>
        </p:txBody>
      </p:sp>
      <p:pic>
        <p:nvPicPr>
          <p:cNvPr id="13315" name="Picture 5" descr="I:\DirkTextbookN\Jpegs(All)\VOLUME_1_MICRO_Class-test\05_PRINECO_CH0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70349" y="1765373"/>
            <a:ext cx="2209800" cy="2908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8066447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576055" y="0"/>
            <a:ext cx="8229600" cy="1527175"/>
          </a:xfrm>
        </p:spPr>
        <p:txBody>
          <a:bodyPr/>
          <a:lstStyle/>
          <a:p>
            <a:r>
              <a:rPr lang="en-US" altLang="en-US" dirty="0">
                <a:latin typeface="Cambria"/>
                <a:cs typeface="Cambria"/>
              </a:rPr>
              <a:t>Economic Profits</a:t>
            </a:r>
          </a:p>
        </p:txBody>
      </p:sp>
      <p:sp>
        <p:nvSpPr>
          <p:cNvPr id="32771" name="Content Placeholder 2"/>
          <p:cNvSpPr>
            <a:spLocks noGrp="1"/>
          </p:cNvSpPr>
          <p:nvPr>
            <p:ph idx="1"/>
          </p:nvPr>
        </p:nvSpPr>
        <p:spPr>
          <a:xfrm>
            <a:off x="533400" y="1712913"/>
            <a:ext cx="11658600" cy="4895850"/>
          </a:xfrm>
        </p:spPr>
        <p:txBody>
          <a:bodyPr/>
          <a:lstStyle/>
          <a:p>
            <a:pPr eaLnBrk="1" hangingPunct="1"/>
            <a:r>
              <a:rPr lang="en-US" altLang="en-US" sz="2400" dirty="0">
                <a:latin typeface="Cambria"/>
                <a:cs typeface="Cambria"/>
              </a:rPr>
              <a:t>Why join an industry if you can</a:t>
            </a:r>
            <a:r>
              <a:rPr lang="en-US" altLang="en-US" sz="2400" dirty="0"/>
              <a:t>'</a:t>
            </a:r>
            <a:r>
              <a:rPr lang="en-US" altLang="ja-JP" sz="2400" dirty="0">
                <a:latin typeface="Cambria"/>
                <a:cs typeface="Cambria"/>
              </a:rPr>
              <a:t>t maintain long-run positive economic profits?</a:t>
            </a:r>
          </a:p>
          <a:p>
            <a:pPr lvl="1" eaLnBrk="1" hangingPunct="1"/>
            <a:r>
              <a:rPr lang="en-US" altLang="en-US" sz="2000" dirty="0">
                <a:latin typeface="Cambria"/>
                <a:cs typeface="Cambria"/>
              </a:rPr>
              <a:t>Remember the difference between accounting and economics profits.</a:t>
            </a:r>
          </a:p>
          <a:p>
            <a:pPr eaLnBrk="1" hangingPunct="1"/>
            <a:r>
              <a:rPr lang="en-US" altLang="en-US" sz="2400" dirty="0">
                <a:latin typeface="Cambria"/>
                <a:cs typeface="Cambria"/>
              </a:rPr>
              <a:t>Economics profits</a:t>
            </a:r>
          </a:p>
          <a:p>
            <a:pPr lvl="1" eaLnBrk="1" hangingPunct="1"/>
            <a:r>
              <a:rPr lang="en-US" altLang="en-US" sz="2000" dirty="0">
                <a:latin typeface="Cambria"/>
                <a:cs typeface="Cambria"/>
              </a:rPr>
              <a:t>Include opportunity costs.</a:t>
            </a:r>
          </a:p>
          <a:p>
            <a:pPr lvl="1" eaLnBrk="1" hangingPunct="1"/>
            <a:r>
              <a:rPr lang="en-US" altLang="en-US" sz="2000" dirty="0">
                <a:latin typeface="Cambria"/>
                <a:cs typeface="Cambria"/>
              </a:rPr>
              <a:t>Zero economic profits means that your opportunity costs are the same as your accounting profits.</a:t>
            </a:r>
          </a:p>
          <a:p>
            <a:pPr eaLnBrk="1" hangingPunct="1"/>
            <a:r>
              <a:rPr lang="en-US" altLang="en-US" sz="2800" dirty="0">
                <a:latin typeface="Cambria"/>
                <a:cs typeface="Cambria"/>
              </a:rPr>
              <a:t>Economic Profit = Total Revenue – Total Cost</a:t>
            </a:r>
          </a:p>
          <a:p>
            <a:pPr eaLnBrk="1" hangingPunct="1"/>
            <a:r>
              <a:rPr lang="en-US" altLang="en-US" sz="2800" dirty="0">
                <a:latin typeface="Cambria"/>
                <a:cs typeface="Cambria"/>
              </a:rPr>
              <a:t>Economic Profit = Total Revenue – (Explicit Costs + Implicit Costs)</a:t>
            </a:r>
          </a:p>
          <a:p>
            <a:pPr eaLnBrk="1" hangingPunct="1"/>
            <a:r>
              <a:rPr lang="en-US" altLang="en-US" sz="2800" dirty="0">
                <a:latin typeface="Cambria"/>
                <a:cs typeface="Cambria"/>
              </a:rPr>
              <a:t>Economic Profit = (Total Revenue – Explicit Cost) – Opportunity Cost</a:t>
            </a:r>
          </a:p>
          <a:p>
            <a:pPr eaLnBrk="1" hangingPunct="1"/>
            <a:r>
              <a:rPr lang="en-US" altLang="en-US" sz="2800" dirty="0">
                <a:latin typeface="Cambria"/>
                <a:cs typeface="Cambria"/>
              </a:rPr>
              <a:t>Economic Profit = Accounting Profit – Opportunity Cost</a:t>
            </a:r>
          </a:p>
          <a:p>
            <a:pPr eaLnBrk="1" hangingPunct="1"/>
            <a:r>
              <a:rPr lang="en-US" altLang="en-US" sz="2800" dirty="0">
                <a:solidFill>
                  <a:srgbClr val="FF0000"/>
                </a:solidFill>
                <a:latin typeface="Cambria"/>
                <a:cs typeface="Cambria"/>
              </a:rPr>
              <a:t>If Economic Profit = 0 , then Accounting Profit = Opportunity Cost</a:t>
            </a:r>
          </a:p>
        </p:txBody>
      </p:sp>
    </p:spTree>
    <p:extLst>
      <p:ext uri="{BB962C8B-B14F-4D97-AF65-F5344CB8AC3E}">
        <p14:creationId xmlns:p14="http://schemas.microsoft.com/office/powerpoint/2010/main" val="9863126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2771">
                                            <p:txEl>
                                              <p:pRg st="1" end="1"/>
                                            </p:txEl>
                                          </p:spTgt>
                                        </p:tgtEl>
                                        <p:attrNameLst>
                                          <p:attrName>style.visibility</p:attrName>
                                        </p:attrNameLst>
                                      </p:cBhvr>
                                      <p:to>
                                        <p:strVal val="visible"/>
                                      </p:to>
                                    </p:set>
                                    <p:animEffect transition="in" filter="barn(inVertical)">
                                      <p:cBhvr>
                                        <p:cTn id="7" dur="500"/>
                                        <p:tgtEl>
                                          <p:spTgt spid="32771">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32771">
                                            <p:txEl>
                                              <p:pRg st="3" end="3"/>
                                            </p:txEl>
                                          </p:spTgt>
                                        </p:tgtEl>
                                        <p:attrNameLst>
                                          <p:attrName>style.visibility</p:attrName>
                                        </p:attrNameLst>
                                      </p:cBhvr>
                                      <p:to>
                                        <p:strVal val="visible"/>
                                      </p:to>
                                    </p:set>
                                    <p:animEffect transition="in" filter="barn(inVertical)">
                                      <p:cBhvr>
                                        <p:cTn id="12" dur="500"/>
                                        <p:tgtEl>
                                          <p:spTgt spid="32771">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2771">
                                            <p:txEl>
                                              <p:pRg st="4" end="4"/>
                                            </p:txEl>
                                          </p:spTgt>
                                        </p:tgtEl>
                                        <p:attrNameLst>
                                          <p:attrName>style.visibility</p:attrName>
                                        </p:attrNameLst>
                                      </p:cBhvr>
                                      <p:to>
                                        <p:strVal val="visible"/>
                                      </p:to>
                                    </p:set>
                                    <p:animEffect transition="in" filter="barn(inVertical)">
                                      <p:cBhvr>
                                        <p:cTn id="15" dur="500"/>
                                        <p:tgtEl>
                                          <p:spTgt spid="3277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2771">
                                            <p:txEl>
                                              <p:pRg st="5" end="5"/>
                                            </p:txEl>
                                          </p:spTgt>
                                        </p:tgtEl>
                                        <p:attrNameLst>
                                          <p:attrName>style.visibility</p:attrName>
                                        </p:attrNameLst>
                                      </p:cBhvr>
                                      <p:to>
                                        <p:strVal val="visible"/>
                                      </p:to>
                                    </p:set>
                                    <p:animEffect transition="in" filter="barn(inVertical)">
                                      <p:cBhvr>
                                        <p:cTn id="18" dur="500"/>
                                        <p:tgtEl>
                                          <p:spTgt spid="32771">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32771">
                                            <p:txEl>
                                              <p:pRg st="6" end="6"/>
                                            </p:txEl>
                                          </p:spTgt>
                                        </p:tgtEl>
                                        <p:attrNameLst>
                                          <p:attrName>style.visibility</p:attrName>
                                        </p:attrNameLst>
                                      </p:cBhvr>
                                      <p:to>
                                        <p:strVal val="visible"/>
                                      </p:to>
                                    </p:set>
                                    <p:animEffect transition="in" filter="barn(inVertical)">
                                      <p:cBhvr>
                                        <p:cTn id="21" dur="500"/>
                                        <p:tgtEl>
                                          <p:spTgt spid="32771">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32771">
                                            <p:txEl>
                                              <p:pRg st="7" end="7"/>
                                            </p:txEl>
                                          </p:spTgt>
                                        </p:tgtEl>
                                        <p:attrNameLst>
                                          <p:attrName>style.visibility</p:attrName>
                                        </p:attrNameLst>
                                      </p:cBhvr>
                                      <p:to>
                                        <p:strVal val="visible"/>
                                      </p:to>
                                    </p:set>
                                    <p:animEffect transition="in" filter="barn(inVertical)">
                                      <p:cBhvr>
                                        <p:cTn id="24" dur="500"/>
                                        <p:tgtEl>
                                          <p:spTgt spid="32771">
                                            <p:txEl>
                                              <p:pRg st="7" end="7"/>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32771">
                                            <p:txEl>
                                              <p:pRg st="8" end="8"/>
                                            </p:txEl>
                                          </p:spTgt>
                                        </p:tgtEl>
                                        <p:attrNameLst>
                                          <p:attrName>style.visibility</p:attrName>
                                        </p:attrNameLst>
                                      </p:cBhvr>
                                      <p:to>
                                        <p:strVal val="visible"/>
                                      </p:to>
                                    </p:set>
                                    <p:animEffect transition="in" filter="barn(inVertical)">
                                      <p:cBhvr>
                                        <p:cTn id="27" dur="500"/>
                                        <p:tgtEl>
                                          <p:spTgt spid="32771">
                                            <p:txEl>
                                              <p:pRg st="8" end="8"/>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32771">
                                            <p:txEl>
                                              <p:pRg st="9" end="9"/>
                                            </p:txEl>
                                          </p:spTgt>
                                        </p:tgtEl>
                                        <p:attrNameLst>
                                          <p:attrName>style.visibility</p:attrName>
                                        </p:attrNameLst>
                                      </p:cBhvr>
                                      <p:to>
                                        <p:strVal val="visible"/>
                                      </p:to>
                                    </p:set>
                                    <p:animEffect transition="in" filter="barn(inVertical)">
                                      <p:cBhvr>
                                        <p:cTn id="30" dur="500"/>
                                        <p:tgtEl>
                                          <p:spTgt spid="32771">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ee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65401" y="2317763"/>
            <a:ext cx="3052763" cy="1674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1" name="Picture 30" descr="red.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76513" y="3973526"/>
            <a:ext cx="3052763" cy="1825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9635" name="Picture 9"/>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112964" y="2103438"/>
            <a:ext cx="8224837" cy="3956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p.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305053" y="3917951"/>
            <a:ext cx="3724275" cy="239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c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324100" y="3563938"/>
            <a:ext cx="1346200" cy="2143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7138996" y="3062288"/>
            <a:ext cx="2035175" cy="2571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18"/>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576521" y="2103444"/>
            <a:ext cx="3370263" cy="2662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1" name="Picture 20"/>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333625" y="4360863"/>
            <a:ext cx="3640139" cy="241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2" name="Picture 21"/>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8555039" y="4002101"/>
            <a:ext cx="176212" cy="2060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3973522" y="3973526"/>
            <a:ext cx="155575" cy="2078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3548063" y="4468813"/>
            <a:ext cx="163512" cy="1592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5" name="Picture 24" descr="ssr.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7615247" y="2705105"/>
            <a:ext cx="2085975" cy="2633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 name="Picture 25" descr="titles.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3235328" y="6230938"/>
            <a:ext cx="5383213" cy="195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7" name="Picture 26" descr="verticla dashed left.eps"/>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3602047" y="3708402"/>
            <a:ext cx="58737" cy="7413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8" name="Picture 27"/>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7513637" y="2638425"/>
            <a:ext cx="2112963" cy="25542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9" name="Picture 28" descr="slr.eps"/>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6496060" y="3854450"/>
            <a:ext cx="3375025" cy="311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0" name="Picture 29"/>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6503991" y="4432300"/>
            <a:ext cx="2028825" cy="1619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p1c1.eps"/>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2047875" y="3887790"/>
            <a:ext cx="3925888" cy="242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q3.eps"/>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7770817" y="4057663"/>
            <a:ext cx="168275" cy="1973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2" name="Picture 31" descr="right arrow.eps"/>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3660776" y="5283213"/>
            <a:ext cx="390525" cy="93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3" name="Picture 32" descr="ssr2.eps"/>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7073901" y="2501902"/>
            <a:ext cx="2344739" cy="24749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arrows.eps"/>
          <p:cNvPicPr>
            <a:picLocks noChangeAspect="1"/>
          </p:cNvPicPr>
          <p:nvPr/>
        </p:nvPicPr>
        <p:blipFill>
          <a:blip r:embed="rId24">
            <a:extLst>
              <a:ext uri="{28A0092B-C50C-407E-A947-70E740481C1C}">
                <a14:useLocalDpi xmlns:a14="http://schemas.microsoft.com/office/drawing/2010/main" val="0"/>
              </a:ext>
            </a:extLst>
          </a:blip>
          <a:srcRect/>
          <a:stretch>
            <a:fillRect/>
          </a:stretch>
        </p:blipFill>
        <p:spPr bwMode="auto">
          <a:xfrm>
            <a:off x="6972307" y="4095750"/>
            <a:ext cx="1265239" cy="12652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9655" name="Title 33"/>
          <p:cNvSpPr>
            <a:spLocks noGrp="1"/>
          </p:cNvSpPr>
          <p:nvPr>
            <p:ph type="title"/>
          </p:nvPr>
        </p:nvSpPr>
        <p:spPr>
          <a:xfrm>
            <a:off x="0" y="274638"/>
            <a:ext cx="12471400" cy="1143000"/>
          </a:xfrm>
        </p:spPr>
        <p:txBody>
          <a:bodyPr/>
          <a:lstStyle/>
          <a:p>
            <a:pPr eaLnBrk="1" hangingPunct="1"/>
            <a:r>
              <a:rPr lang="en-US" altLang="en-US" dirty="0">
                <a:latin typeface="Cambria"/>
                <a:cs typeface="Cambria"/>
              </a:rPr>
              <a:t>Long-Run Adjustment to Demand Decrease</a:t>
            </a:r>
          </a:p>
        </p:txBody>
      </p:sp>
    </p:spTree>
    <p:extLst>
      <p:ext uri="{BB962C8B-B14F-4D97-AF65-F5344CB8AC3E}">
        <p14:creationId xmlns:p14="http://schemas.microsoft.com/office/powerpoint/2010/main" val="130124998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1000"/>
                                        <p:tgtEl>
                                          <p:spTgt spid="2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down)">
                                      <p:cBhvr>
                                        <p:cTn id="12" dur="1000"/>
                                        <p:tgtEl>
                                          <p:spTgt spid="2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wipe(left)">
                                      <p:cBhvr>
                                        <p:cTn id="17" dur="1000"/>
                                        <p:tgtEl>
                                          <p:spTgt spid="2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wipe(left)">
                                      <p:cBhvr>
                                        <p:cTn id="22" dur="1000"/>
                                        <p:tgtEl>
                                          <p:spTgt spid="2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wipe(down)">
                                      <p:cBhvr>
                                        <p:cTn id="27" dur="1000"/>
                                        <p:tgtEl>
                                          <p:spTgt spid="2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wipe(left)">
                                      <p:cBhvr>
                                        <p:cTn id="32" dur="1000"/>
                                        <p:tgtEl>
                                          <p:spTgt spid="19"/>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left)">
                                      <p:cBhvr>
                                        <p:cTn id="37" dur="1000"/>
                                        <p:tgtEl>
                                          <p:spTgt spid="11"/>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wipe(down)">
                                      <p:cBhvr>
                                        <p:cTn id="42" dur="1000"/>
                                        <p:tgtEl>
                                          <p:spTgt spid="23"/>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1000"/>
                                        <p:tgtEl>
                                          <p:spTgt spid="14"/>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wipe(down)">
                                      <p:cBhvr>
                                        <p:cTn id="52" dur="1000"/>
                                        <p:tgtEl>
                                          <p:spTgt spid="30"/>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8" fill="hold" nodeType="click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wipe(left)">
                                      <p:cBhvr>
                                        <p:cTn id="57" dur="1000"/>
                                        <p:tgtEl>
                                          <p:spTgt spid="21"/>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2" fill="hold" nodeType="click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wipe(right)">
                                      <p:cBhvr>
                                        <p:cTn id="62" dur="1000"/>
                                        <p:tgtEl>
                                          <p:spTgt spid="24"/>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4" fill="hold" nodeType="click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wipe(down)">
                                      <p:cBhvr>
                                        <p:cTn id="67" dur="1000"/>
                                        <p:tgtEl>
                                          <p:spTgt spid="27"/>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8" fill="hold" nodeType="clickEffect">
                                  <p:stCondLst>
                                    <p:cond delay="0"/>
                                  </p:stCondLst>
                                  <p:childTnLst>
                                    <p:set>
                                      <p:cBhvr>
                                        <p:cTn id="71" dur="1" fill="hold">
                                          <p:stCondLst>
                                            <p:cond delay="0"/>
                                          </p:stCondLst>
                                        </p:cTn>
                                        <p:tgtEl>
                                          <p:spTgt spid="13"/>
                                        </p:tgtEl>
                                        <p:attrNameLst>
                                          <p:attrName>style.visibility</p:attrName>
                                        </p:attrNameLst>
                                      </p:cBhvr>
                                      <p:to>
                                        <p:strVal val="visible"/>
                                      </p:to>
                                    </p:set>
                                    <p:animEffect transition="in" filter="wipe(left)">
                                      <p:cBhvr>
                                        <p:cTn id="72" dur="1000"/>
                                        <p:tgtEl>
                                          <p:spTgt spid="13"/>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8" fill="hold" nodeType="clickEffect">
                                  <p:stCondLst>
                                    <p:cond delay="0"/>
                                  </p:stCondLst>
                                  <p:childTnLst>
                                    <p:set>
                                      <p:cBhvr>
                                        <p:cTn id="76" dur="1" fill="hold">
                                          <p:stCondLst>
                                            <p:cond delay="0"/>
                                          </p:stCondLst>
                                        </p:cTn>
                                        <p:tgtEl>
                                          <p:spTgt spid="33"/>
                                        </p:tgtEl>
                                        <p:attrNameLst>
                                          <p:attrName>style.visibility</p:attrName>
                                        </p:attrNameLst>
                                      </p:cBhvr>
                                      <p:to>
                                        <p:strVal val="visible"/>
                                      </p:to>
                                    </p:set>
                                    <p:animEffect transition="in" filter="wipe(left)">
                                      <p:cBhvr>
                                        <p:cTn id="77" dur="1000"/>
                                        <p:tgtEl>
                                          <p:spTgt spid="33"/>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4" fill="hold" nodeType="clickEffect">
                                  <p:stCondLst>
                                    <p:cond delay="0"/>
                                  </p:stCondLst>
                                  <p:childTnLst>
                                    <p:set>
                                      <p:cBhvr>
                                        <p:cTn id="81" dur="1" fill="hold">
                                          <p:stCondLst>
                                            <p:cond delay="0"/>
                                          </p:stCondLst>
                                        </p:cTn>
                                        <p:tgtEl>
                                          <p:spTgt spid="8"/>
                                        </p:tgtEl>
                                        <p:attrNameLst>
                                          <p:attrName>style.visibility</p:attrName>
                                        </p:attrNameLst>
                                      </p:cBhvr>
                                      <p:to>
                                        <p:strVal val="visible"/>
                                      </p:to>
                                    </p:set>
                                    <p:animEffect transition="in" filter="wipe(down)">
                                      <p:cBhvr>
                                        <p:cTn id="82" dur="1000"/>
                                        <p:tgtEl>
                                          <p:spTgt spid="8"/>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21" presetClass="entr" presetSubtype="1" fill="hold" nodeType="clickEffect">
                                  <p:stCondLst>
                                    <p:cond delay="0"/>
                                  </p:stCondLst>
                                  <p:childTnLst>
                                    <p:set>
                                      <p:cBhvr>
                                        <p:cTn id="86" dur="1" fill="hold">
                                          <p:stCondLst>
                                            <p:cond delay="0"/>
                                          </p:stCondLst>
                                        </p:cTn>
                                        <p:tgtEl>
                                          <p:spTgt spid="5"/>
                                        </p:tgtEl>
                                        <p:attrNameLst>
                                          <p:attrName>style.visibility</p:attrName>
                                        </p:attrNameLst>
                                      </p:cBhvr>
                                      <p:to>
                                        <p:strVal val="visible"/>
                                      </p:to>
                                    </p:set>
                                    <p:animEffect transition="in" filter="wheel(1)">
                                      <p:cBhvr>
                                        <p:cTn id="87" dur="1000"/>
                                        <p:tgtEl>
                                          <p:spTgt spid="5"/>
                                        </p:tgtEl>
                                      </p:cBhvr>
                                    </p:animEffect>
                                  </p:childTnLst>
                                </p:cTn>
                              </p:par>
                            </p:childTnLst>
                          </p:cTn>
                        </p:par>
                      </p:childTnLst>
                    </p:cTn>
                  </p:par>
                  <p:par>
                    <p:cTn id="88" fill="hold" nodeType="clickPar">
                      <p:stCondLst>
                        <p:cond delay="indefinite"/>
                      </p:stCondLst>
                      <p:childTnLst>
                        <p:par>
                          <p:cTn id="89" fill="hold" nodeType="withGroup">
                            <p:stCondLst>
                              <p:cond delay="0"/>
                            </p:stCondLst>
                            <p:childTnLst>
                              <p:par>
                                <p:cTn id="90" presetID="22" presetClass="exit" presetSubtype="8" fill="hold" nodeType="clickEffect">
                                  <p:stCondLst>
                                    <p:cond delay="0"/>
                                  </p:stCondLst>
                                  <p:childTnLst>
                                    <p:animEffect transition="out" filter="wipe(left)">
                                      <p:cBhvr>
                                        <p:cTn id="91" dur="1000"/>
                                        <p:tgtEl>
                                          <p:spTgt spid="11"/>
                                        </p:tgtEl>
                                      </p:cBhvr>
                                    </p:animEffect>
                                    <p:set>
                                      <p:cBhvr>
                                        <p:cTn id="92" dur="1" fill="hold">
                                          <p:stCondLst>
                                            <p:cond delay="999"/>
                                          </p:stCondLst>
                                        </p:cTn>
                                        <p:tgtEl>
                                          <p:spTgt spid="11"/>
                                        </p:tgtEl>
                                        <p:attrNameLst>
                                          <p:attrName>style.visibility</p:attrName>
                                        </p:attrNameLst>
                                      </p:cBhvr>
                                      <p:to>
                                        <p:strVal val="hidden"/>
                                      </p:to>
                                    </p:set>
                                  </p:childTnLst>
                                </p:cTn>
                              </p:par>
                            </p:childTnLst>
                          </p:cTn>
                        </p:par>
                      </p:childTnLst>
                    </p:cTn>
                  </p:par>
                  <p:par>
                    <p:cTn id="93" fill="hold" nodeType="clickPar">
                      <p:stCondLst>
                        <p:cond delay="indefinite"/>
                      </p:stCondLst>
                      <p:childTnLst>
                        <p:par>
                          <p:cTn id="94" fill="hold" nodeType="withGroup">
                            <p:stCondLst>
                              <p:cond delay="0"/>
                            </p:stCondLst>
                            <p:childTnLst>
                              <p:par>
                                <p:cTn id="95" presetID="22" presetClass="entr" presetSubtype="8" fill="hold" nodeType="clickEffect">
                                  <p:stCondLst>
                                    <p:cond delay="0"/>
                                  </p:stCondLst>
                                  <p:childTnLst>
                                    <p:set>
                                      <p:cBhvr>
                                        <p:cTn id="96" dur="1" fill="hold">
                                          <p:stCondLst>
                                            <p:cond delay="0"/>
                                          </p:stCondLst>
                                        </p:cTn>
                                        <p:tgtEl>
                                          <p:spTgt spid="7"/>
                                        </p:tgtEl>
                                        <p:attrNameLst>
                                          <p:attrName>style.visibility</p:attrName>
                                        </p:attrNameLst>
                                      </p:cBhvr>
                                      <p:to>
                                        <p:strVal val="visible"/>
                                      </p:to>
                                    </p:set>
                                    <p:animEffect transition="in" filter="wipe(left)">
                                      <p:cBhvr>
                                        <p:cTn id="97" dur="1000"/>
                                        <p:tgtEl>
                                          <p:spTgt spid="7"/>
                                        </p:tgtEl>
                                      </p:cBhvr>
                                    </p:animEffect>
                                  </p:childTnLst>
                                </p:cTn>
                              </p:par>
                            </p:childTnLst>
                          </p:cTn>
                        </p:par>
                      </p:childTnLst>
                    </p:cTn>
                  </p:par>
                  <p:par>
                    <p:cTn id="98" fill="hold" nodeType="clickPar">
                      <p:stCondLst>
                        <p:cond delay="indefinite"/>
                      </p:stCondLst>
                      <p:childTnLst>
                        <p:par>
                          <p:cTn id="99" fill="hold" nodeType="withGroup">
                            <p:stCondLst>
                              <p:cond delay="0"/>
                            </p:stCondLst>
                            <p:childTnLst>
                              <p:par>
                                <p:cTn id="100" presetID="22" presetClass="entr" presetSubtype="8" fill="hold" nodeType="clickEffect">
                                  <p:stCondLst>
                                    <p:cond delay="0"/>
                                  </p:stCondLst>
                                  <p:childTnLst>
                                    <p:set>
                                      <p:cBhvr>
                                        <p:cTn id="101" dur="1" fill="hold">
                                          <p:stCondLst>
                                            <p:cond delay="0"/>
                                          </p:stCondLst>
                                        </p:cTn>
                                        <p:tgtEl>
                                          <p:spTgt spid="32"/>
                                        </p:tgtEl>
                                        <p:attrNameLst>
                                          <p:attrName>style.visibility</p:attrName>
                                        </p:attrNameLst>
                                      </p:cBhvr>
                                      <p:to>
                                        <p:strVal val="visible"/>
                                      </p:to>
                                    </p:set>
                                    <p:animEffect transition="in" filter="wipe(left)">
                                      <p:cBhvr>
                                        <p:cTn id="102" dur="1000"/>
                                        <p:tgtEl>
                                          <p:spTgt spid="32"/>
                                        </p:tgtEl>
                                      </p:cBhvr>
                                    </p:animEffec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22" presetClass="entr" presetSubtype="4" fill="hold" nodeType="clickEffect">
                                  <p:stCondLst>
                                    <p:cond delay="0"/>
                                  </p:stCondLst>
                                  <p:childTnLst>
                                    <p:set>
                                      <p:cBhvr>
                                        <p:cTn id="106" dur="1" fill="hold">
                                          <p:stCondLst>
                                            <p:cond delay="0"/>
                                          </p:stCondLst>
                                        </p:cTn>
                                        <p:tgtEl>
                                          <p:spTgt spid="31"/>
                                        </p:tgtEl>
                                        <p:attrNameLst>
                                          <p:attrName>style.visibility</p:attrName>
                                        </p:attrNameLst>
                                      </p:cBhvr>
                                      <p:to>
                                        <p:strVal val="visible"/>
                                      </p:to>
                                    </p:set>
                                    <p:animEffect transition="in" filter="wipe(down)">
                                      <p:cBhvr>
                                        <p:cTn id="107" dur="1000"/>
                                        <p:tgtEl>
                                          <p:spTgt spid="31"/>
                                        </p:tgtEl>
                                      </p:cBhvr>
                                    </p:animEffect>
                                  </p:childTnLst>
                                </p:cTn>
                              </p:par>
                            </p:childTnLst>
                          </p:cTn>
                        </p:par>
                      </p:childTnLst>
                    </p:cTn>
                  </p:par>
                  <p:par>
                    <p:cTn id="108" fill="hold" nodeType="clickPar">
                      <p:stCondLst>
                        <p:cond delay="indefinite"/>
                      </p:stCondLst>
                      <p:childTnLst>
                        <p:par>
                          <p:cTn id="109" fill="hold" nodeType="withGroup">
                            <p:stCondLst>
                              <p:cond delay="0"/>
                            </p:stCondLst>
                            <p:childTnLst>
                              <p:par>
                                <p:cTn id="110" presetID="22" presetClass="entr" presetSubtype="4" fill="hold" nodeType="clickEffect">
                                  <p:stCondLst>
                                    <p:cond delay="0"/>
                                  </p:stCondLst>
                                  <p:childTnLst>
                                    <p:set>
                                      <p:cBhvr>
                                        <p:cTn id="111" dur="1" fill="hold">
                                          <p:stCondLst>
                                            <p:cond delay="0"/>
                                          </p:stCondLst>
                                        </p:cTn>
                                        <p:tgtEl>
                                          <p:spTgt spid="6"/>
                                        </p:tgtEl>
                                        <p:attrNameLst>
                                          <p:attrName>style.visibility</p:attrName>
                                        </p:attrNameLst>
                                      </p:cBhvr>
                                      <p:to>
                                        <p:strVal val="visible"/>
                                      </p:to>
                                    </p:set>
                                    <p:animEffect transition="in" filter="wipe(down)">
                                      <p:cBhvr>
                                        <p:cTn id="1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Title 1"/>
          <p:cNvSpPr>
            <a:spLocks noGrp="1"/>
          </p:cNvSpPr>
          <p:nvPr>
            <p:ph type="title"/>
          </p:nvPr>
        </p:nvSpPr>
        <p:spPr/>
        <p:txBody>
          <a:bodyPr/>
          <a:lstStyle/>
          <a:p>
            <a:r>
              <a:rPr lang="en-US" altLang="en-US" dirty="0">
                <a:latin typeface="Cambria"/>
                <a:cs typeface="Cambria"/>
              </a:rPr>
              <a:t>Animated Analysis: Long-Run</a:t>
            </a:r>
          </a:p>
        </p:txBody>
      </p:sp>
      <p:sp>
        <p:nvSpPr>
          <p:cNvPr id="36867" name="Content Placeholder 2"/>
          <p:cNvSpPr>
            <a:spLocks noGrp="1"/>
          </p:cNvSpPr>
          <p:nvPr>
            <p:ph idx="1"/>
          </p:nvPr>
        </p:nvSpPr>
        <p:spPr/>
        <p:txBody>
          <a:bodyPr/>
          <a:lstStyle/>
          <a:p>
            <a:r>
              <a:rPr lang="en-US" altLang="en-US" dirty="0">
                <a:latin typeface="Cambria"/>
                <a:cs typeface="Cambria"/>
              </a:rPr>
              <a:t>Recall that for a competitive industry in the </a:t>
            </a:r>
            <a:r>
              <a:rPr lang="en-US" altLang="en-US" dirty="0">
                <a:solidFill>
                  <a:srgbClr val="FF0000"/>
                </a:solidFill>
                <a:latin typeface="Cambria"/>
                <a:cs typeface="Cambria"/>
              </a:rPr>
              <a:t>long-run</a:t>
            </a:r>
            <a:r>
              <a:rPr lang="en-US" altLang="en-US" dirty="0">
                <a:latin typeface="Cambria"/>
                <a:cs typeface="Cambria"/>
              </a:rPr>
              <a:t>:</a:t>
            </a:r>
          </a:p>
          <a:p>
            <a:pPr lvl="1"/>
            <a:r>
              <a:rPr lang="en-US" altLang="en-US" dirty="0">
                <a:latin typeface="Cambria"/>
                <a:cs typeface="Cambria"/>
              </a:rPr>
              <a:t>If firms are making positive profits, then </a:t>
            </a:r>
            <a:r>
              <a:rPr lang="en-US" altLang="en-US" b="1" dirty="0">
                <a:latin typeface="Cambria"/>
                <a:cs typeface="Cambria"/>
              </a:rPr>
              <a:t>new firms will enter.</a:t>
            </a:r>
          </a:p>
          <a:p>
            <a:pPr lvl="1"/>
            <a:r>
              <a:rPr lang="en-US" altLang="en-US" dirty="0">
                <a:latin typeface="Cambria"/>
                <a:cs typeface="Cambria"/>
              </a:rPr>
              <a:t>Profits are a signal for the </a:t>
            </a:r>
            <a:r>
              <a:rPr lang="en-US" altLang="en-US" b="1" dirty="0">
                <a:latin typeface="Cambria"/>
                <a:cs typeface="Cambria"/>
              </a:rPr>
              <a:t>entry of new firms</a:t>
            </a:r>
            <a:r>
              <a:rPr lang="en-US" altLang="en-US" dirty="0">
                <a:latin typeface="Cambria"/>
                <a:cs typeface="Cambria"/>
              </a:rPr>
              <a:t>. The industry will </a:t>
            </a:r>
            <a:r>
              <a:rPr lang="en-US" altLang="en-US" b="1" dirty="0">
                <a:latin typeface="Cambria"/>
                <a:cs typeface="Cambria"/>
              </a:rPr>
              <a:t>expand</a:t>
            </a:r>
            <a:r>
              <a:rPr lang="en-US" altLang="en-US" dirty="0">
                <a:latin typeface="Cambria"/>
                <a:cs typeface="Cambria"/>
              </a:rPr>
              <a:t>. </a:t>
            </a:r>
          </a:p>
          <a:p>
            <a:pPr lvl="1"/>
            <a:r>
              <a:rPr lang="en-US" altLang="en-US" b="1" dirty="0">
                <a:latin typeface="Cambria"/>
                <a:cs typeface="Cambria"/>
              </a:rPr>
              <a:t>Market supply </a:t>
            </a:r>
            <a:r>
              <a:rPr lang="en-US" altLang="en-US" b="1" u="sng" dirty="0">
                <a:latin typeface="Cambria"/>
                <a:cs typeface="Cambria"/>
              </a:rPr>
              <a:t>shifts</a:t>
            </a:r>
            <a:r>
              <a:rPr lang="en-US" altLang="en-US" b="1" dirty="0">
                <a:latin typeface="Cambria"/>
                <a:cs typeface="Cambria"/>
              </a:rPr>
              <a:t> right </a:t>
            </a:r>
            <a:r>
              <a:rPr lang="en-US" altLang="en-US" b="1" dirty="0">
                <a:latin typeface="Cambria"/>
                <a:cs typeface="Cambria"/>
                <a:sym typeface="Wingdings" panose="05000000000000000000" pitchFamily="2" charset="2"/>
              </a:rPr>
              <a:t></a:t>
            </a:r>
            <a:r>
              <a:rPr lang="en-US" altLang="en-US" b="1" dirty="0">
                <a:latin typeface="Cambria"/>
                <a:cs typeface="Cambria"/>
              </a:rPr>
              <a:t> </a:t>
            </a:r>
            <a:r>
              <a:rPr lang="en-US" altLang="en-US" dirty="0">
                <a:latin typeface="Cambria"/>
                <a:cs typeface="Cambria"/>
              </a:rPr>
              <a:t>and price will </a:t>
            </a:r>
            <a:r>
              <a:rPr lang="en-US" altLang="en-US" b="1" dirty="0">
                <a:latin typeface="Cambria"/>
                <a:cs typeface="Cambria"/>
              </a:rPr>
              <a:t>fall</a:t>
            </a:r>
            <a:r>
              <a:rPr lang="en-US" altLang="en-US" dirty="0">
                <a:latin typeface="Cambria"/>
                <a:cs typeface="Cambria"/>
              </a:rPr>
              <a:t> until profits are </a:t>
            </a:r>
            <a:r>
              <a:rPr lang="en-US" altLang="en-US" b="1" dirty="0">
                <a:latin typeface="Cambria"/>
                <a:cs typeface="Cambria"/>
              </a:rPr>
              <a:t>zero.</a:t>
            </a:r>
            <a:endParaRPr lang="en-US" altLang="en-US" dirty="0">
              <a:latin typeface="Cambria"/>
              <a:cs typeface="Cambria"/>
            </a:endParaRPr>
          </a:p>
          <a:p>
            <a:endParaRPr lang="en-US" altLang="en-US" dirty="0">
              <a:latin typeface="Cambria"/>
              <a:cs typeface="Cambria"/>
            </a:endParaRPr>
          </a:p>
        </p:txBody>
      </p:sp>
    </p:spTree>
    <p:extLst>
      <p:ext uri="{BB962C8B-B14F-4D97-AF65-F5344CB8AC3E}">
        <p14:creationId xmlns:p14="http://schemas.microsoft.com/office/powerpoint/2010/main" val="11014466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6867">
                                            <p:txEl>
                                              <p:pRg st="1" end="1"/>
                                            </p:txEl>
                                          </p:spTgt>
                                        </p:tgtEl>
                                        <p:attrNameLst>
                                          <p:attrName>style.visibility</p:attrName>
                                        </p:attrNameLst>
                                      </p:cBhvr>
                                      <p:to>
                                        <p:strVal val="visible"/>
                                      </p:to>
                                    </p:set>
                                    <p:animEffect transition="in" filter="barn(inVertical)">
                                      <p:cBhvr>
                                        <p:cTn id="7" dur="500"/>
                                        <p:tgtEl>
                                          <p:spTgt spid="36867">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36867">
                                            <p:txEl>
                                              <p:pRg st="2" end="2"/>
                                            </p:txEl>
                                          </p:spTgt>
                                        </p:tgtEl>
                                        <p:attrNameLst>
                                          <p:attrName>style.visibility</p:attrName>
                                        </p:attrNameLst>
                                      </p:cBhvr>
                                      <p:to>
                                        <p:strVal val="visible"/>
                                      </p:to>
                                    </p:set>
                                    <p:animEffect transition="in" filter="barn(inVertical)">
                                      <p:cBhvr>
                                        <p:cTn id="12" dur="500"/>
                                        <p:tgtEl>
                                          <p:spTgt spid="36867">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36867">
                                            <p:txEl>
                                              <p:pRg st="3" end="3"/>
                                            </p:txEl>
                                          </p:spTgt>
                                        </p:tgtEl>
                                        <p:attrNameLst>
                                          <p:attrName>style.visibility</p:attrName>
                                        </p:attrNameLst>
                                      </p:cBhvr>
                                      <p:to>
                                        <p:strVal val="visible"/>
                                      </p:to>
                                    </p:set>
                                    <p:animEffect transition="in" filter="barn(inVertical)">
                                      <p:cBhvr>
                                        <p:cTn id="17" dur="500"/>
                                        <p:tgtEl>
                                          <p:spTgt spid="3686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Title 1"/>
          <p:cNvSpPr>
            <a:spLocks noGrp="1"/>
          </p:cNvSpPr>
          <p:nvPr>
            <p:ph type="title" idx="4294967295"/>
          </p:nvPr>
        </p:nvSpPr>
        <p:spPr>
          <a:xfrm>
            <a:off x="609600" y="3"/>
            <a:ext cx="10972800" cy="1527175"/>
          </a:xfrm>
        </p:spPr>
        <p:txBody>
          <a:bodyPr/>
          <a:lstStyle/>
          <a:p>
            <a:pPr algn="ctr"/>
            <a:r>
              <a:rPr lang="en-US" dirty="0">
                <a:latin typeface="Cambria"/>
                <a:ea typeface="MS PGothic" charset="0"/>
                <a:cs typeface="Cambria"/>
              </a:rPr>
              <a:t>Animated Analysis: Long-Run</a:t>
            </a:r>
          </a:p>
        </p:txBody>
      </p:sp>
      <p:cxnSp>
        <p:nvCxnSpPr>
          <p:cNvPr id="5" name="Straight Connector 4"/>
          <p:cNvCxnSpPr/>
          <p:nvPr/>
        </p:nvCxnSpPr>
        <p:spPr>
          <a:xfrm rot="5400000">
            <a:off x="-618067" y="4325938"/>
            <a:ext cx="320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982133" y="5926138"/>
            <a:ext cx="447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cxnSpLocks noChangeAspect="1"/>
          </p:cNvCxnSpPr>
          <p:nvPr/>
        </p:nvCxnSpPr>
        <p:spPr>
          <a:xfrm rot="5400000">
            <a:off x="5376333" y="4325938"/>
            <a:ext cx="320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a:cxnSpLocks noChangeAspect="1"/>
          </p:cNvCxnSpPr>
          <p:nvPr/>
        </p:nvCxnSpPr>
        <p:spPr>
          <a:xfrm>
            <a:off x="6976533" y="5926138"/>
            <a:ext cx="447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3734" name="TextBox 74"/>
          <p:cNvSpPr txBox="1">
            <a:spLocks noChangeArrowheads="1"/>
          </p:cNvSpPr>
          <p:nvPr/>
        </p:nvSpPr>
        <p:spPr bwMode="auto">
          <a:xfrm>
            <a:off x="2709333" y="1476378"/>
            <a:ext cx="7620000" cy="461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b="1" dirty="0">
                <a:solidFill>
                  <a:srgbClr val="7030A0"/>
                </a:solidFill>
                <a:latin typeface="Cambria"/>
                <a:cs typeface="Cambria"/>
              </a:rPr>
              <a:t>Firm entry caused by positive profits.</a:t>
            </a:r>
          </a:p>
        </p:txBody>
      </p:sp>
      <p:sp>
        <p:nvSpPr>
          <p:cNvPr id="73735" name="TextBox 75"/>
          <p:cNvSpPr txBox="1">
            <a:spLocks noChangeArrowheads="1"/>
          </p:cNvSpPr>
          <p:nvPr/>
        </p:nvSpPr>
        <p:spPr bwMode="auto">
          <a:xfrm>
            <a:off x="372533" y="2116138"/>
            <a:ext cx="1117600" cy="646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Cost, Price</a:t>
            </a:r>
          </a:p>
        </p:txBody>
      </p:sp>
      <p:sp>
        <p:nvSpPr>
          <p:cNvPr id="73736" name="TextBox 76"/>
          <p:cNvSpPr txBox="1">
            <a:spLocks noChangeArrowheads="1"/>
          </p:cNvSpPr>
          <p:nvPr/>
        </p:nvSpPr>
        <p:spPr bwMode="auto">
          <a:xfrm>
            <a:off x="6366933" y="2344741"/>
            <a:ext cx="1117600"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Price</a:t>
            </a:r>
          </a:p>
        </p:txBody>
      </p:sp>
      <p:sp>
        <p:nvSpPr>
          <p:cNvPr id="73737" name="TextBox 77"/>
          <p:cNvSpPr txBox="1">
            <a:spLocks noChangeArrowheads="1"/>
          </p:cNvSpPr>
          <p:nvPr/>
        </p:nvSpPr>
        <p:spPr bwMode="auto">
          <a:xfrm>
            <a:off x="10075333" y="6180141"/>
            <a:ext cx="1727200"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Quantity</a:t>
            </a:r>
          </a:p>
        </p:txBody>
      </p:sp>
      <p:sp>
        <p:nvSpPr>
          <p:cNvPr id="73738" name="TextBox 78"/>
          <p:cNvSpPr txBox="1">
            <a:spLocks noChangeArrowheads="1"/>
          </p:cNvSpPr>
          <p:nvPr/>
        </p:nvSpPr>
        <p:spPr bwMode="auto">
          <a:xfrm>
            <a:off x="4588933" y="6180141"/>
            <a:ext cx="1828800"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Quantity</a:t>
            </a:r>
          </a:p>
        </p:txBody>
      </p:sp>
      <p:sp>
        <p:nvSpPr>
          <p:cNvPr id="73739" name="TextBox 79"/>
          <p:cNvSpPr txBox="1">
            <a:spLocks noChangeArrowheads="1"/>
          </p:cNvSpPr>
          <p:nvPr/>
        </p:nvSpPr>
        <p:spPr bwMode="auto">
          <a:xfrm>
            <a:off x="2404533" y="2268541"/>
            <a:ext cx="2235200"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b="1" dirty="0">
                <a:latin typeface="Cambria"/>
                <a:cs typeface="Cambria"/>
              </a:rPr>
              <a:t>Single Firm</a:t>
            </a:r>
          </a:p>
        </p:txBody>
      </p:sp>
      <p:sp>
        <p:nvSpPr>
          <p:cNvPr id="73740" name="TextBox 80"/>
          <p:cNvSpPr txBox="1">
            <a:spLocks noChangeArrowheads="1"/>
          </p:cNvSpPr>
          <p:nvPr/>
        </p:nvSpPr>
        <p:spPr bwMode="auto">
          <a:xfrm>
            <a:off x="8703733" y="2268541"/>
            <a:ext cx="1625600"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b="1" dirty="0">
                <a:latin typeface="Cambria"/>
                <a:cs typeface="Cambria"/>
              </a:rPr>
              <a:t>Market</a:t>
            </a:r>
          </a:p>
        </p:txBody>
      </p:sp>
      <p:grpSp>
        <p:nvGrpSpPr>
          <p:cNvPr id="2" name="Group 119"/>
          <p:cNvGrpSpPr>
            <a:grpSpLocks/>
          </p:cNvGrpSpPr>
          <p:nvPr/>
        </p:nvGrpSpPr>
        <p:grpSpPr bwMode="auto">
          <a:xfrm>
            <a:off x="7281333" y="2649541"/>
            <a:ext cx="4267200" cy="2884487"/>
            <a:chOff x="5791200" y="1371600"/>
            <a:chExt cx="3200400" cy="2883932"/>
          </a:xfrm>
        </p:grpSpPr>
        <p:cxnSp>
          <p:nvCxnSpPr>
            <p:cNvPr id="17" name="Straight Connector 16"/>
            <p:cNvCxnSpPr/>
            <p:nvPr/>
          </p:nvCxnSpPr>
          <p:spPr>
            <a:xfrm rot="5400000" flipH="1" flipV="1">
              <a:off x="5753320" y="1790407"/>
              <a:ext cx="2285560" cy="2209800"/>
            </a:xfrm>
            <a:prstGeom prst="line">
              <a:avLst/>
            </a:prstGeom>
            <a:ln w="50800">
              <a:solidFill>
                <a:srgbClr val="CD633E"/>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324600" y="1600156"/>
              <a:ext cx="2362200" cy="2285560"/>
            </a:xfrm>
            <a:prstGeom prst="line">
              <a:avLst/>
            </a:prstGeom>
            <a:ln w="50800">
              <a:solidFill>
                <a:srgbClr val="456C7A"/>
              </a:solidFill>
            </a:ln>
          </p:spPr>
          <p:style>
            <a:lnRef idx="1">
              <a:schemeClr val="accent1"/>
            </a:lnRef>
            <a:fillRef idx="0">
              <a:schemeClr val="accent1"/>
            </a:fillRef>
            <a:effectRef idx="0">
              <a:schemeClr val="accent1"/>
            </a:effectRef>
            <a:fontRef idx="minor">
              <a:schemeClr val="tx1"/>
            </a:fontRef>
          </p:style>
        </p:cxnSp>
        <p:sp>
          <p:nvSpPr>
            <p:cNvPr id="73769" name="TextBox 100"/>
            <p:cNvSpPr txBox="1">
              <a:spLocks noChangeArrowheads="1"/>
            </p:cNvSpPr>
            <p:nvPr/>
          </p:nvSpPr>
          <p:spPr bwMode="auto">
            <a:xfrm>
              <a:off x="8610600" y="3886200"/>
              <a:ext cx="3810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D</a:t>
              </a:r>
            </a:p>
          </p:txBody>
        </p:sp>
        <p:sp>
          <p:nvSpPr>
            <p:cNvPr id="73770" name="TextBox 101"/>
            <p:cNvSpPr txBox="1">
              <a:spLocks noChangeArrowheads="1"/>
            </p:cNvSpPr>
            <p:nvPr/>
          </p:nvSpPr>
          <p:spPr bwMode="auto">
            <a:xfrm>
              <a:off x="8001000" y="1371600"/>
              <a:ext cx="5334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S</a:t>
              </a:r>
              <a:r>
                <a:rPr lang="en-US" sz="1800" baseline="-25000" dirty="0">
                  <a:latin typeface="Cambria"/>
                  <a:cs typeface="Cambria"/>
                </a:rPr>
                <a:t>1</a:t>
              </a:r>
            </a:p>
          </p:txBody>
        </p:sp>
      </p:grpSp>
      <p:grpSp>
        <p:nvGrpSpPr>
          <p:cNvPr id="3" name="Group 118"/>
          <p:cNvGrpSpPr>
            <a:grpSpLocks/>
          </p:cNvGrpSpPr>
          <p:nvPr/>
        </p:nvGrpSpPr>
        <p:grpSpPr bwMode="auto">
          <a:xfrm>
            <a:off x="1989668" y="2649538"/>
            <a:ext cx="4072467" cy="2514600"/>
            <a:chOff x="1517904" y="1371600"/>
            <a:chExt cx="3054096" cy="2514601"/>
          </a:xfrm>
        </p:grpSpPr>
        <p:sp>
          <p:nvSpPr>
            <p:cNvPr id="22" name="Freeform 21"/>
            <p:cNvSpPr/>
            <p:nvPr/>
          </p:nvSpPr>
          <p:spPr>
            <a:xfrm>
              <a:off x="1517904" y="2035175"/>
              <a:ext cx="2444547" cy="1165225"/>
            </a:xfrm>
            <a:custGeom>
              <a:avLst/>
              <a:gdLst>
                <a:gd name="connsiteX0" fmla="*/ 0 w 2990088"/>
                <a:gd name="connsiteY0" fmla="*/ 0 h 1178052"/>
                <a:gd name="connsiteX1" fmla="*/ 1225296 w 2990088"/>
                <a:gd name="connsiteY1" fmla="*/ 1170432 h 1178052"/>
                <a:gd name="connsiteX2" fmla="*/ 2990088 w 2990088"/>
                <a:gd name="connsiteY2" fmla="*/ 45720 h 1178052"/>
              </a:gdLst>
              <a:ahLst/>
              <a:cxnLst>
                <a:cxn ang="0">
                  <a:pos x="connsiteX0" y="connsiteY0"/>
                </a:cxn>
                <a:cxn ang="0">
                  <a:pos x="connsiteX1" y="connsiteY1"/>
                </a:cxn>
                <a:cxn ang="0">
                  <a:pos x="connsiteX2" y="connsiteY2"/>
                </a:cxn>
              </a:cxnLst>
              <a:rect l="l" t="t" r="r" b="b"/>
              <a:pathLst>
                <a:path w="2990088" h="1178052">
                  <a:moveTo>
                    <a:pt x="0" y="0"/>
                  </a:moveTo>
                  <a:cubicBezTo>
                    <a:pt x="363474" y="581406"/>
                    <a:pt x="726948" y="1162812"/>
                    <a:pt x="1225296" y="1170432"/>
                  </a:cubicBezTo>
                  <a:cubicBezTo>
                    <a:pt x="1723644" y="1178052"/>
                    <a:pt x="2356866" y="611886"/>
                    <a:pt x="2990088" y="45720"/>
                  </a:cubicBezTo>
                </a:path>
              </a:pathLst>
            </a:custGeom>
            <a:ln w="50800">
              <a:solidFill>
                <a:srgbClr val="43A64A"/>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latin typeface="Cambria"/>
              </a:endParaRPr>
            </a:p>
          </p:txBody>
        </p:sp>
        <p:cxnSp>
          <p:nvCxnSpPr>
            <p:cNvPr id="23" name="Straight Connector 22"/>
            <p:cNvCxnSpPr/>
            <p:nvPr/>
          </p:nvCxnSpPr>
          <p:spPr>
            <a:xfrm rot="5400000" flipH="1" flipV="1">
              <a:off x="1790839" y="1943170"/>
              <a:ext cx="2209801" cy="1676261"/>
            </a:xfrm>
            <a:prstGeom prst="line">
              <a:avLst/>
            </a:prstGeom>
            <a:ln w="50800">
              <a:solidFill>
                <a:srgbClr val="9B5492"/>
              </a:solidFill>
            </a:ln>
          </p:spPr>
          <p:style>
            <a:lnRef idx="1">
              <a:schemeClr val="accent1"/>
            </a:lnRef>
            <a:fillRef idx="0">
              <a:schemeClr val="accent1"/>
            </a:fillRef>
            <a:effectRef idx="0">
              <a:schemeClr val="accent1"/>
            </a:effectRef>
            <a:fontRef idx="minor">
              <a:schemeClr val="tx1"/>
            </a:fontRef>
          </p:style>
        </p:cxnSp>
        <p:sp>
          <p:nvSpPr>
            <p:cNvPr id="73765" name="TextBox 103"/>
            <p:cNvSpPr txBox="1">
              <a:spLocks noChangeArrowheads="1"/>
            </p:cNvSpPr>
            <p:nvPr/>
          </p:nvSpPr>
          <p:spPr bwMode="auto">
            <a:xfrm>
              <a:off x="3695691" y="1371600"/>
              <a:ext cx="6858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MC</a:t>
              </a:r>
            </a:p>
          </p:txBody>
        </p:sp>
        <p:sp>
          <p:nvSpPr>
            <p:cNvPr id="73766" name="TextBox 104"/>
            <p:cNvSpPr txBox="1">
              <a:spLocks noChangeArrowheads="1"/>
            </p:cNvSpPr>
            <p:nvPr/>
          </p:nvSpPr>
          <p:spPr bwMode="auto">
            <a:xfrm>
              <a:off x="3886200" y="1752600"/>
              <a:ext cx="6858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ATC</a:t>
              </a:r>
            </a:p>
          </p:txBody>
        </p:sp>
      </p:grpSp>
      <p:grpSp>
        <p:nvGrpSpPr>
          <p:cNvPr id="4" name="Group 120"/>
          <p:cNvGrpSpPr>
            <a:grpSpLocks/>
          </p:cNvGrpSpPr>
          <p:nvPr/>
        </p:nvGrpSpPr>
        <p:grpSpPr bwMode="auto">
          <a:xfrm>
            <a:off x="7230535" y="3195638"/>
            <a:ext cx="3014133" cy="2146300"/>
            <a:chOff x="6896100" y="2298700"/>
            <a:chExt cx="2260600" cy="2146300"/>
          </a:xfrm>
        </p:grpSpPr>
        <p:sp>
          <p:nvSpPr>
            <p:cNvPr id="73761" name="TextBox 102"/>
            <p:cNvSpPr txBox="1">
              <a:spLocks noChangeArrowheads="1"/>
            </p:cNvSpPr>
            <p:nvPr/>
          </p:nvSpPr>
          <p:spPr bwMode="auto">
            <a:xfrm>
              <a:off x="8623300" y="2298700"/>
              <a:ext cx="5334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S</a:t>
              </a:r>
              <a:r>
                <a:rPr lang="en-US" sz="1800" baseline="-25000" dirty="0">
                  <a:latin typeface="Cambria"/>
                  <a:cs typeface="Cambria"/>
                </a:rPr>
                <a:t>2</a:t>
              </a:r>
            </a:p>
          </p:txBody>
        </p:sp>
        <p:cxnSp>
          <p:nvCxnSpPr>
            <p:cNvPr id="28" name="Straight Connector 27"/>
            <p:cNvCxnSpPr/>
            <p:nvPr/>
          </p:nvCxnSpPr>
          <p:spPr>
            <a:xfrm rot="5400000" flipH="1" flipV="1">
              <a:off x="6879431" y="2650331"/>
              <a:ext cx="1811338" cy="1778000"/>
            </a:xfrm>
            <a:prstGeom prst="line">
              <a:avLst/>
            </a:prstGeom>
            <a:ln w="50800">
              <a:solidFill>
                <a:srgbClr val="CD633E"/>
              </a:solidFill>
            </a:ln>
          </p:spPr>
          <p:style>
            <a:lnRef idx="1">
              <a:schemeClr val="accent1"/>
            </a:lnRef>
            <a:fillRef idx="0">
              <a:schemeClr val="accent1"/>
            </a:fillRef>
            <a:effectRef idx="0">
              <a:schemeClr val="accent1"/>
            </a:effectRef>
            <a:fontRef idx="minor">
              <a:schemeClr val="tx1"/>
            </a:fontRef>
          </p:style>
        </p:cxnSp>
      </p:grpSp>
      <p:grpSp>
        <p:nvGrpSpPr>
          <p:cNvPr id="9" name="Group 122"/>
          <p:cNvGrpSpPr>
            <a:grpSpLocks/>
          </p:cNvGrpSpPr>
          <p:nvPr/>
        </p:nvGrpSpPr>
        <p:grpSpPr bwMode="auto">
          <a:xfrm>
            <a:off x="457200" y="3589341"/>
            <a:ext cx="9770533" cy="369887"/>
            <a:chOff x="377024" y="3073362"/>
            <a:chExt cx="7623976" cy="369332"/>
          </a:xfrm>
        </p:grpSpPr>
        <p:cxnSp>
          <p:nvCxnSpPr>
            <p:cNvPr id="30" name="Straight Connector 29"/>
            <p:cNvCxnSpPr/>
            <p:nvPr/>
          </p:nvCxnSpPr>
          <p:spPr>
            <a:xfrm flipV="1">
              <a:off x="786631" y="3276257"/>
              <a:ext cx="7214369" cy="4755"/>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3760" name="TextBox 116"/>
            <p:cNvSpPr txBox="1">
              <a:spLocks noChangeArrowheads="1"/>
            </p:cNvSpPr>
            <p:nvPr/>
          </p:nvSpPr>
          <p:spPr bwMode="auto">
            <a:xfrm>
              <a:off x="377024" y="3073362"/>
              <a:ext cx="5334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a:t>
              </a:r>
              <a:r>
                <a:rPr lang="en-US" sz="1800" baseline="-25000" dirty="0">
                  <a:latin typeface="Cambria"/>
                  <a:cs typeface="Cambria"/>
                </a:rPr>
                <a:t>2</a:t>
              </a:r>
            </a:p>
          </p:txBody>
        </p:sp>
      </p:grpSp>
      <p:grpSp>
        <p:nvGrpSpPr>
          <p:cNvPr id="10" name="Group 121"/>
          <p:cNvGrpSpPr>
            <a:grpSpLocks/>
          </p:cNvGrpSpPr>
          <p:nvPr/>
        </p:nvGrpSpPr>
        <p:grpSpPr bwMode="auto">
          <a:xfrm>
            <a:off x="457200" y="3589341"/>
            <a:ext cx="8703733" cy="369887"/>
            <a:chOff x="550524" y="1208118"/>
            <a:chExt cx="6821185" cy="369332"/>
          </a:xfrm>
        </p:grpSpPr>
        <p:cxnSp>
          <p:nvCxnSpPr>
            <p:cNvPr id="33" name="Straight Connector 32"/>
            <p:cNvCxnSpPr/>
            <p:nvPr/>
          </p:nvCxnSpPr>
          <p:spPr>
            <a:xfrm rot="10800000">
              <a:off x="961918" y="1415768"/>
              <a:ext cx="6409791" cy="7926"/>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3758" name="TextBox 117"/>
            <p:cNvSpPr txBox="1">
              <a:spLocks noChangeArrowheads="1"/>
            </p:cNvSpPr>
            <p:nvPr/>
          </p:nvSpPr>
          <p:spPr bwMode="auto">
            <a:xfrm>
              <a:off x="550524" y="1208118"/>
              <a:ext cx="5334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a:t>
              </a:r>
              <a:r>
                <a:rPr lang="en-US" sz="1800" baseline="-25000" dirty="0">
                  <a:latin typeface="Cambria"/>
                  <a:cs typeface="Cambria"/>
                </a:rPr>
                <a:t>1</a:t>
              </a:r>
            </a:p>
          </p:txBody>
        </p:sp>
      </p:grpSp>
      <p:grpSp>
        <p:nvGrpSpPr>
          <p:cNvPr id="11" name="Group 133"/>
          <p:cNvGrpSpPr>
            <a:grpSpLocks/>
          </p:cNvGrpSpPr>
          <p:nvPr/>
        </p:nvGrpSpPr>
        <p:grpSpPr bwMode="auto">
          <a:xfrm>
            <a:off x="3691467" y="3970338"/>
            <a:ext cx="711200" cy="2425700"/>
            <a:chOff x="2908300" y="2438400"/>
            <a:chExt cx="533400" cy="2425700"/>
          </a:xfrm>
        </p:grpSpPr>
        <p:cxnSp>
          <p:nvCxnSpPr>
            <p:cNvPr id="36" name="Straight Connector 35"/>
            <p:cNvCxnSpPr/>
            <p:nvPr/>
          </p:nvCxnSpPr>
          <p:spPr>
            <a:xfrm rot="5400000">
              <a:off x="2143919" y="3405981"/>
              <a:ext cx="1947862" cy="1270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3756" name="TextBox 132"/>
            <p:cNvSpPr txBox="1">
              <a:spLocks noChangeArrowheads="1"/>
            </p:cNvSpPr>
            <p:nvPr/>
          </p:nvSpPr>
          <p:spPr bwMode="auto">
            <a:xfrm>
              <a:off x="2908300" y="4494768"/>
              <a:ext cx="5334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a:t>
              </a:r>
              <a:r>
                <a:rPr lang="en-US" sz="1800" baseline="-25000" dirty="0">
                  <a:latin typeface="Cambria"/>
                  <a:cs typeface="Cambria"/>
                </a:rPr>
                <a:t>1</a:t>
              </a:r>
            </a:p>
          </p:txBody>
        </p:sp>
      </p:grpSp>
      <p:grpSp>
        <p:nvGrpSpPr>
          <p:cNvPr id="12" name="Group 48"/>
          <p:cNvGrpSpPr>
            <a:grpSpLocks/>
          </p:cNvGrpSpPr>
          <p:nvPr/>
        </p:nvGrpSpPr>
        <p:grpSpPr bwMode="auto">
          <a:xfrm>
            <a:off x="3166533" y="4508500"/>
            <a:ext cx="711200" cy="1885950"/>
            <a:chOff x="2413000" y="4107259"/>
            <a:chExt cx="533400" cy="1809726"/>
          </a:xfrm>
        </p:grpSpPr>
        <p:cxnSp>
          <p:nvCxnSpPr>
            <p:cNvPr id="39" name="Straight Connector 38"/>
            <p:cNvCxnSpPr/>
            <p:nvPr/>
          </p:nvCxnSpPr>
          <p:spPr>
            <a:xfrm rot="5400000">
              <a:off x="1908088" y="4777271"/>
              <a:ext cx="1352724" cy="1270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3754" name="TextBox 47"/>
            <p:cNvSpPr txBox="1">
              <a:spLocks noChangeArrowheads="1"/>
            </p:cNvSpPr>
            <p:nvPr/>
          </p:nvSpPr>
          <p:spPr bwMode="auto">
            <a:xfrm>
              <a:off x="2413000" y="5562630"/>
              <a:ext cx="533400" cy="3543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a:t>
              </a:r>
              <a:r>
                <a:rPr lang="en-US" sz="1800" baseline="-25000" dirty="0">
                  <a:latin typeface="Cambria"/>
                  <a:cs typeface="Cambria"/>
                </a:rPr>
                <a:t>2</a:t>
              </a:r>
            </a:p>
          </p:txBody>
        </p:sp>
      </p:grpSp>
      <p:grpSp>
        <p:nvGrpSpPr>
          <p:cNvPr id="13" name="Group 51"/>
          <p:cNvGrpSpPr>
            <a:grpSpLocks/>
          </p:cNvGrpSpPr>
          <p:nvPr/>
        </p:nvGrpSpPr>
        <p:grpSpPr bwMode="auto">
          <a:xfrm>
            <a:off x="3488268" y="3868738"/>
            <a:ext cx="5822951" cy="1143000"/>
            <a:chOff x="2641600" y="3505200"/>
            <a:chExt cx="4367212" cy="1143003"/>
          </a:xfrm>
        </p:grpSpPr>
        <p:grpSp>
          <p:nvGrpSpPr>
            <p:cNvPr id="73749" name="Group 129"/>
            <p:cNvGrpSpPr>
              <a:grpSpLocks/>
            </p:cNvGrpSpPr>
            <p:nvPr/>
          </p:nvGrpSpPr>
          <p:grpSpPr bwMode="auto">
            <a:xfrm>
              <a:off x="4572000" y="3505200"/>
              <a:ext cx="2436812" cy="1068388"/>
              <a:chOff x="4572000" y="2590800"/>
              <a:chExt cx="2436812" cy="1068388"/>
            </a:xfrm>
          </p:grpSpPr>
          <p:cxnSp>
            <p:nvCxnSpPr>
              <p:cNvPr id="44" name="Straight Arrow Connector 43"/>
              <p:cNvCxnSpPr/>
              <p:nvPr/>
            </p:nvCxnSpPr>
            <p:spPr>
              <a:xfrm rot="5400000">
                <a:off x="4344193" y="2818607"/>
                <a:ext cx="457201" cy="1588"/>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6095999" y="3657603"/>
                <a:ext cx="912813" cy="1587"/>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cxnSp>
          <p:nvCxnSpPr>
            <p:cNvPr id="43" name="Straight Arrow Connector 42"/>
            <p:cNvCxnSpPr/>
            <p:nvPr/>
          </p:nvCxnSpPr>
          <p:spPr>
            <a:xfrm rot="10800000" flipV="1">
              <a:off x="2641600" y="4640265"/>
              <a:ext cx="304800" cy="7938"/>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787436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2"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right)">
                                      <p:cBhvr>
                                        <p:cTn id="12" dur="3000"/>
                                        <p:tgtEl>
                                          <p:spTgt spid="1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2000"/>
                                        <p:tgtEl>
                                          <p:spTgt spid="3"/>
                                        </p:tgtEl>
                                      </p:cBhvr>
                                    </p:animEffect>
                                  </p:childTnLst>
                                </p:cTn>
                              </p:par>
                              <p:par>
                                <p:cTn id="18" presetID="22" presetClass="entr" presetSubtype="4"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wipe(down)">
                                      <p:cBhvr>
                                        <p:cTn id="20" dur="500"/>
                                        <p:tgtEl>
                                          <p:spTgt spid="11"/>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63" presetClass="path" presetSubtype="0" accel="50000" decel="50000" fill="hold" nodeType="clickEffect">
                                  <p:stCondLst>
                                    <p:cond delay="0"/>
                                  </p:stCondLst>
                                  <p:childTnLst>
                                    <p:animMotion origin="layout" path="M -0.00834 0.02223 L 0.15 0.02223 " pathEditMode="fixed" rAng="0" ptsTypes="AA">
                                      <p:cBhvr>
                                        <p:cTn id="30" dur="5000" fill="hold"/>
                                        <p:tgtEl>
                                          <p:spTgt spid="4"/>
                                        </p:tgtEl>
                                        <p:attrNameLst>
                                          <p:attrName>ppt_x</p:attrName>
                                          <p:attrName>ppt_y</p:attrName>
                                        </p:attrNameLst>
                                      </p:cBhvr>
                                      <p:rCtr x="7900" y="0"/>
                                    </p:animMotion>
                                  </p:childTnLst>
                                </p:cTn>
                              </p:par>
                              <p:par>
                                <p:cTn id="31" presetID="42" presetClass="path" presetSubtype="0" accel="50000" decel="50000" fill="hold" nodeType="withEffect">
                                  <p:stCondLst>
                                    <p:cond delay="0"/>
                                  </p:stCondLst>
                                  <p:childTnLst>
                                    <p:animMotion origin="layout" path="M 3.33333E-6 1.48148E-6 L 0.00416 0.10648 " pathEditMode="fixed" rAng="0" ptsTypes="AA">
                                      <p:cBhvr>
                                        <p:cTn id="32" dur="5000" fill="hold"/>
                                        <p:tgtEl>
                                          <p:spTgt spid="9"/>
                                        </p:tgtEl>
                                        <p:attrNameLst>
                                          <p:attrName>ppt_x</p:attrName>
                                          <p:attrName>ppt_y</p:attrName>
                                        </p:attrNameLst>
                                      </p:cBhvr>
                                      <p:rCtr x="200" y="5300"/>
                                    </p:animMotion>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3" presetClass="entr" presetSubtype="10" fill="hold" nodeType="with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blinds(horizontal)">
                                      <p:cBhvr>
                                        <p:cTn id="3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p:cNvSpPr>
            <a:spLocks noGrp="1"/>
          </p:cNvSpPr>
          <p:nvPr>
            <p:ph type="title"/>
          </p:nvPr>
        </p:nvSpPr>
        <p:spPr/>
        <p:txBody>
          <a:bodyPr/>
          <a:lstStyle/>
          <a:p>
            <a:r>
              <a:rPr lang="en-US" altLang="en-US" dirty="0">
                <a:latin typeface="Cambria"/>
                <a:cs typeface="Cambria"/>
              </a:rPr>
              <a:t>Animated Analysis: Long-Run</a:t>
            </a:r>
          </a:p>
        </p:txBody>
      </p:sp>
      <p:sp>
        <p:nvSpPr>
          <p:cNvPr id="38915" name="Content Placeholder 2"/>
          <p:cNvSpPr>
            <a:spLocks noGrp="1"/>
          </p:cNvSpPr>
          <p:nvPr>
            <p:ph idx="1"/>
          </p:nvPr>
        </p:nvSpPr>
        <p:spPr/>
        <p:txBody>
          <a:bodyPr/>
          <a:lstStyle/>
          <a:p>
            <a:r>
              <a:rPr lang="en-US" altLang="en-US" dirty="0">
                <a:latin typeface="Cambria"/>
                <a:cs typeface="Cambria"/>
              </a:rPr>
              <a:t>Recall that for a competitive industry in the </a:t>
            </a:r>
            <a:r>
              <a:rPr lang="en-US" altLang="en-US" dirty="0">
                <a:solidFill>
                  <a:srgbClr val="FF0000"/>
                </a:solidFill>
                <a:latin typeface="Cambria"/>
                <a:cs typeface="Cambria"/>
              </a:rPr>
              <a:t>long run</a:t>
            </a:r>
            <a:r>
              <a:rPr lang="en-US" altLang="en-US" dirty="0">
                <a:latin typeface="Cambria"/>
                <a:cs typeface="Cambria"/>
              </a:rPr>
              <a:t>:</a:t>
            </a:r>
          </a:p>
          <a:p>
            <a:pPr lvl="1"/>
            <a:r>
              <a:rPr lang="en-US" altLang="en-US" dirty="0">
                <a:latin typeface="Cambria"/>
                <a:cs typeface="Cambria"/>
              </a:rPr>
              <a:t>If firms are making negative profits, then </a:t>
            </a:r>
            <a:r>
              <a:rPr lang="en-US" altLang="en-US" b="1" dirty="0">
                <a:latin typeface="Cambria"/>
                <a:cs typeface="Cambria"/>
              </a:rPr>
              <a:t>existing firms will exit.</a:t>
            </a:r>
            <a:endParaRPr lang="en-US" altLang="en-US" dirty="0">
              <a:latin typeface="Cambria"/>
              <a:cs typeface="Cambria"/>
            </a:endParaRPr>
          </a:p>
          <a:p>
            <a:pPr lvl="1"/>
            <a:r>
              <a:rPr lang="en-US" altLang="en-US" dirty="0">
                <a:latin typeface="Cambria"/>
                <a:cs typeface="Cambria"/>
              </a:rPr>
              <a:t>Losses are a signal for </a:t>
            </a:r>
            <a:r>
              <a:rPr lang="en-US" altLang="en-US" b="1" dirty="0">
                <a:latin typeface="Cambria"/>
                <a:cs typeface="Cambria"/>
              </a:rPr>
              <a:t>the exiting of firms</a:t>
            </a:r>
            <a:r>
              <a:rPr lang="en-US" altLang="en-US" dirty="0">
                <a:latin typeface="Cambria"/>
                <a:cs typeface="Cambria"/>
              </a:rPr>
              <a:t>. The industry will </a:t>
            </a:r>
            <a:r>
              <a:rPr lang="en-US" altLang="en-US" b="1" dirty="0">
                <a:latin typeface="Cambria"/>
                <a:cs typeface="Cambria"/>
              </a:rPr>
              <a:t>contract (shrink).</a:t>
            </a:r>
            <a:endParaRPr lang="en-US" altLang="en-US" dirty="0">
              <a:latin typeface="Cambria"/>
              <a:cs typeface="Cambria"/>
            </a:endParaRPr>
          </a:p>
          <a:p>
            <a:pPr lvl="1"/>
            <a:r>
              <a:rPr lang="en-US" altLang="en-US" b="1" dirty="0">
                <a:latin typeface="Cambria"/>
                <a:cs typeface="Cambria"/>
              </a:rPr>
              <a:t>Market supply </a:t>
            </a:r>
            <a:r>
              <a:rPr lang="en-US" altLang="en-US" b="1" u="sng" dirty="0">
                <a:latin typeface="Cambria"/>
                <a:cs typeface="Cambria"/>
              </a:rPr>
              <a:t>shifts</a:t>
            </a:r>
            <a:r>
              <a:rPr lang="en-US" altLang="en-US" b="1" dirty="0">
                <a:latin typeface="Cambria"/>
                <a:cs typeface="Cambria"/>
              </a:rPr>
              <a:t> left </a:t>
            </a:r>
            <a:r>
              <a:rPr lang="en-US" altLang="en-US" b="1" dirty="0">
                <a:latin typeface="Cambria"/>
                <a:cs typeface="Cambria"/>
                <a:sym typeface="Wingdings" panose="05000000000000000000" pitchFamily="2" charset="2"/>
              </a:rPr>
              <a:t></a:t>
            </a:r>
            <a:r>
              <a:rPr lang="en-US" altLang="en-US" b="1" dirty="0">
                <a:latin typeface="Cambria"/>
                <a:cs typeface="Cambria"/>
              </a:rPr>
              <a:t> </a:t>
            </a:r>
            <a:r>
              <a:rPr lang="en-US" altLang="en-US" dirty="0">
                <a:latin typeface="Cambria"/>
                <a:cs typeface="Cambria"/>
              </a:rPr>
              <a:t>and price will </a:t>
            </a:r>
            <a:r>
              <a:rPr lang="en-US" altLang="en-US" b="1" dirty="0">
                <a:latin typeface="Cambria"/>
                <a:cs typeface="Cambria"/>
              </a:rPr>
              <a:t>rise</a:t>
            </a:r>
            <a:r>
              <a:rPr lang="en-US" altLang="en-US" dirty="0">
                <a:latin typeface="Cambria"/>
                <a:cs typeface="Cambria"/>
              </a:rPr>
              <a:t> until profits are </a:t>
            </a:r>
            <a:r>
              <a:rPr lang="en-US" altLang="en-US" b="1" dirty="0">
                <a:latin typeface="Cambria"/>
                <a:cs typeface="Cambria"/>
              </a:rPr>
              <a:t>zero.</a:t>
            </a:r>
            <a:endParaRPr lang="en-US" altLang="en-US" dirty="0">
              <a:latin typeface="Cambria"/>
              <a:cs typeface="Cambria"/>
            </a:endParaRPr>
          </a:p>
        </p:txBody>
      </p:sp>
    </p:spTree>
    <p:extLst>
      <p:ext uri="{BB962C8B-B14F-4D97-AF65-F5344CB8AC3E}">
        <p14:creationId xmlns:p14="http://schemas.microsoft.com/office/powerpoint/2010/main" val="303724120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8915">
                                            <p:txEl>
                                              <p:pRg st="1" end="1"/>
                                            </p:txEl>
                                          </p:spTgt>
                                        </p:tgtEl>
                                        <p:attrNameLst>
                                          <p:attrName>style.visibility</p:attrName>
                                        </p:attrNameLst>
                                      </p:cBhvr>
                                      <p:to>
                                        <p:strVal val="visible"/>
                                      </p:to>
                                    </p:set>
                                    <p:animEffect transition="in" filter="barn(inVertical)">
                                      <p:cBhvr>
                                        <p:cTn id="7" dur="500"/>
                                        <p:tgtEl>
                                          <p:spTgt spid="3891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38915">
                                            <p:txEl>
                                              <p:pRg st="2" end="2"/>
                                            </p:txEl>
                                          </p:spTgt>
                                        </p:tgtEl>
                                        <p:attrNameLst>
                                          <p:attrName>style.visibility</p:attrName>
                                        </p:attrNameLst>
                                      </p:cBhvr>
                                      <p:to>
                                        <p:strVal val="visible"/>
                                      </p:to>
                                    </p:set>
                                    <p:animEffect transition="in" filter="barn(inVertical)">
                                      <p:cBhvr>
                                        <p:cTn id="12" dur="500"/>
                                        <p:tgtEl>
                                          <p:spTgt spid="3891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38915">
                                            <p:txEl>
                                              <p:pRg st="3" end="3"/>
                                            </p:txEl>
                                          </p:spTgt>
                                        </p:tgtEl>
                                        <p:attrNameLst>
                                          <p:attrName>style.visibility</p:attrName>
                                        </p:attrNameLst>
                                      </p:cBhvr>
                                      <p:to>
                                        <p:strVal val="visible"/>
                                      </p:to>
                                    </p:set>
                                    <p:animEffect transition="in" filter="barn(inVertical)">
                                      <p:cBhvr>
                                        <p:cTn id="17" dur="500"/>
                                        <p:tgtEl>
                                          <p:spTgt spid="3891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idx="4294967295"/>
          </p:nvPr>
        </p:nvSpPr>
        <p:spPr>
          <a:xfrm>
            <a:off x="609600" y="1"/>
            <a:ext cx="10972800" cy="1527175"/>
          </a:xfrm>
        </p:spPr>
        <p:txBody>
          <a:bodyPr/>
          <a:lstStyle/>
          <a:p>
            <a:pPr algn="ctr"/>
            <a:r>
              <a:rPr lang="en-US" dirty="0">
                <a:latin typeface="Cambria"/>
                <a:ea typeface="MS PGothic" charset="0"/>
                <a:cs typeface="Cambria"/>
              </a:rPr>
              <a:t>Animated Analysis: Long-Run</a:t>
            </a:r>
          </a:p>
        </p:txBody>
      </p:sp>
      <p:cxnSp>
        <p:nvCxnSpPr>
          <p:cNvPr id="5" name="Straight Connector 4"/>
          <p:cNvCxnSpPr/>
          <p:nvPr/>
        </p:nvCxnSpPr>
        <p:spPr>
          <a:xfrm rot="5400000">
            <a:off x="-330200" y="4560888"/>
            <a:ext cx="320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270000" y="6161088"/>
            <a:ext cx="447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cxnSpLocks noChangeAspect="1"/>
          </p:cNvCxnSpPr>
          <p:nvPr/>
        </p:nvCxnSpPr>
        <p:spPr>
          <a:xfrm rot="5400000">
            <a:off x="5664200" y="4560888"/>
            <a:ext cx="320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a:cxnSpLocks noChangeAspect="1"/>
          </p:cNvCxnSpPr>
          <p:nvPr/>
        </p:nvCxnSpPr>
        <p:spPr>
          <a:xfrm>
            <a:off x="7264400" y="6161088"/>
            <a:ext cx="447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7830" name="TextBox 74"/>
          <p:cNvSpPr txBox="1">
            <a:spLocks noChangeArrowheads="1"/>
          </p:cNvSpPr>
          <p:nvPr/>
        </p:nvSpPr>
        <p:spPr bwMode="auto">
          <a:xfrm>
            <a:off x="2743200" y="1431926"/>
            <a:ext cx="7620000" cy="461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b="1" dirty="0">
                <a:solidFill>
                  <a:srgbClr val="7030A0"/>
                </a:solidFill>
                <a:latin typeface="Cambria"/>
                <a:cs typeface="Cambria"/>
              </a:rPr>
              <a:t>Firm exit caused by negative profits.</a:t>
            </a:r>
          </a:p>
        </p:txBody>
      </p:sp>
      <p:sp>
        <p:nvSpPr>
          <p:cNvPr id="77831" name="TextBox 75"/>
          <p:cNvSpPr txBox="1">
            <a:spLocks noChangeArrowheads="1"/>
          </p:cNvSpPr>
          <p:nvPr/>
        </p:nvSpPr>
        <p:spPr bwMode="auto">
          <a:xfrm>
            <a:off x="660400" y="2351088"/>
            <a:ext cx="1117600" cy="646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Cost, Price</a:t>
            </a:r>
          </a:p>
        </p:txBody>
      </p:sp>
      <p:sp>
        <p:nvSpPr>
          <p:cNvPr id="77832" name="TextBox 76"/>
          <p:cNvSpPr txBox="1">
            <a:spLocks noChangeArrowheads="1"/>
          </p:cNvSpPr>
          <p:nvPr/>
        </p:nvSpPr>
        <p:spPr bwMode="auto">
          <a:xfrm>
            <a:off x="6654800" y="2579689"/>
            <a:ext cx="1117600"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Price</a:t>
            </a:r>
          </a:p>
        </p:txBody>
      </p:sp>
      <p:sp>
        <p:nvSpPr>
          <p:cNvPr id="77833" name="TextBox 77"/>
          <p:cNvSpPr txBox="1">
            <a:spLocks noChangeArrowheads="1"/>
          </p:cNvSpPr>
          <p:nvPr/>
        </p:nvSpPr>
        <p:spPr bwMode="auto">
          <a:xfrm>
            <a:off x="10261600" y="6186489"/>
            <a:ext cx="1727200"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Quantity</a:t>
            </a:r>
          </a:p>
        </p:txBody>
      </p:sp>
      <p:sp>
        <p:nvSpPr>
          <p:cNvPr id="77834" name="TextBox 78"/>
          <p:cNvSpPr txBox="1">
            <a:spLocks noChangeArrowheads="1"/>
          </p:cNvSpPr>
          <p:nvPr/>
        </p:nvSpPr>
        <p:spPr bwMode="auto">
          <a:xfrm>
            <a:off x="5029200" y="6161089"/>
            <a:ext cx="1828800"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Quantity</a:t>
            </a:r>
          </a:p>
        </p:txBody>
      </p:sp>
      <p:sp>
        <p:nvSpPr>
          <p:cNvPr id="77835" name="TextBox 79"/>
          <p:cNvSpPr txBox="1">
            <a:spLocks noChangeArrowheads="1"/>
          </p:cNvSpPr>
          <p:nvPr/>
        </p:nvSpPr>
        <p:spPr bwMode="auto">
          <a:xfrm>
            <a:off x="2692400" y="2503489"/>
            <a:ext cx="2235200"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b="1" dirty="0">
                <a:latin typeface="Cambria"/>
                <a:cs typeface="Cambria"/>
              </a:rPr>
              <a:t>Single Firm</a:t>
            </a:r>
          </a:p>
        </p:txBody>
      </p:sp>
      <p:sp>
        <p:nvSpPr>
          <p:cNvPr id="77836" name="TextBox 80"/>
          <p:cNvSpPr txBox="1">
            <a:spLocks noChangeArrowheads="1"/>
          </p:cNvSpPr>
          <p:nvPr/>
        </p:nvSpPr>
        <p:spPr bwMode="auto">
          <a:xfrm>
            <a:off x="8991600" y="2503489"/>
            <a:ext cx="1625600"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b="1" dirty="0">
                <a:latin typeface="Cambria"/>
                <a:cs typeface="Cambria"/>
              </a:rPr>
              <a:t>Market</a:t>
            </a:r>
          </a:p>
        </p:txBody>
      </p:sp>
      <p:grpSp>
        <p:nvGrpSpPr>
          <p:cNvPr id="2" name="Group 119"/>
          <p:cNvGrpSpPr>
            <a:grpSpLocks/>
          </p:cNvGrpSpPr>
          <p:nvPr/>
        </p:nvGrpSpPr>
        <p:grpSpPr bwMode="auto">
          <a:xfrm>
            <a:off x="7772400" y="3276600"/>
            <a:ext cx="3894667" cy="2884488"/>
            <a:chOff x="6019800" y="1371600"/>
            <a:chExt cx="2921000" cy="2883932"/>
          </a:xfrm>
        </p:grpSpPr>
        <p:cxnSp>
          <p:nvCxnSpPr>
            <p:cNvPr id="17" name="Straight Connector 16"/>
            <p:cNvCxnSpPr/>
            <p:nvPr/>
          </p:nvCxnSpPr>
          <p:spPr>
            <a:xfrm rot="5400000" flipH="1" flipV="1">
              <a:off x="6210520" y="1790406"/>
              <a:ext cx="2285559" cy="2209800"/>
            </a:xfrm>
            <a:prstGeom prst="line">
              <a:avLst/>
            </a:prstGeom>
            <a:ln w="50800">
              <a:solidFill>
                <a:srgbClr val="C9572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019800" y="1600156"/>
              <a:ext cx="2362200" cy="2285559"/>
            </a:xfrm>
            <a:prstGeom prst="line">
              <a:avLst/>
            </a:prstGeom>
            <a:ln w="50800">
              <a:solidFill>
                <a:srgbClr val="456C7A"/>
              </a:solidFill>
            </a:ln>
          </p:spPr>
          <p:style>
            <a:lnRef idx="1">
              <a:schemeClr val="accent1"/>
            </a:lnRef>
            <a:fillRef idx="0">
              <a:schemeClr val="accent1"/>
            </a:fillRef>
            <a:effectRef idx="0">
              <a:schemeClr val="accent1"/>
            </a:effectRef>
            <a:fontRef idx="minor">
              <a:schemeClr val="tx1"/>
            </a:fontRef>
          </p:style>
        </p:cxnSp>
        <p:sp>
          <p:nvSpPr>
            <p:cNvPr id="77865" name="TextBox 100"/>
            <p:cNvSpPr txBox="1">
              <a:spLocks noChangeArrowheads="1"/>
            </p:cNvSpPr>
            <p:nvPr/>
          </p:nvSpPr>
          <p:spPr bwMode="auto">
            <a:xfrm>
              <a:off x="8382000" y="3886200"/>
              <a:ext cx="3810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D</a:t>
              </a:r>
            </a:p>
          </p:txBody>
        </p:sp>
        <p:sp>
          <p:nvSpPr>
            <p:cNvPr id="77866" name="TextBox 101"/>
            <p:cNvSpPr txBox="1">
              <a:spLocks noChangeArrowheads="1"/>
            </p:cNvSpPr>
            <p:nvPr/>
          </p:nvSpPr>
          <p:spPr bwMode="auto">
            <a:xfrm>
              <a:off x="8407400" y="1371600"/>
              <a:ext cx="5334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S</a:t>
              </a:r>
              <a:r>
                <a:rPr lang="en-US" sz="1800" baseline="-25000" dirty="0">
                  <a:latin typeface="Cambria"/>
                  <a:cs typeface="Cambria"/>
                </a:rPr>
                <a:t>1</a:t>
              </a:r>
            </a:p>
          </p:txBody>
        </p:sp>
      </p:grpSp>
      <p:grpSp>
        <p:nvGrpSpPr>
          <p:cNvPr id="3" name="Group 118"/>
          <p:cNvGrpSpPr>
            <a:grpSpLocks/>
          </p:cNvGrpSpPr>
          <p:nvPr/>
        </p:nvGrpSpPr>
        <p:grpSpPr bwMode="auto">
          <a:xfrm>
            <a:off x="2277533" y="2351088"/>
            <a:ext cx="4072467" cy="2895600"/>
            <a:chOff x="1517904" y="1371600"/>
            <a:chExt cx="3054096" cy="2895600"/>
          </a:xfrm>
        </p:grpSpPr>
        <p:sp>
          <p:nvSpPr>
            <p:cNvPr id="22" name="Freeform 21"/>
            <p:cNvSpPr/>
            <p:nvPr/>
          </p:nvSpPr>
          <p:spPr>
            <a:xfrm>
              <a:off x="1517904" y="2035175"/>
              <a:ext cx="2444547" cy="1165225"/>
            </a:xfrm>
            <a:custGeom>
              <a:avLst/>
              <a:gdLst>
                <a:gd name="connsiteX0" fmla="*/ 0 w 2990088"/>
                <a:gd name="connsiteY0" fmla="*/ 0 h 1178052"/>
                <a:gd name="connsiteX1" fmla="*/ 1225296 w 2990088"/>
                <a:gd name="connsiteY1" fmla="*/ 1170432 h 1178052"/>
                <a:gd name="connsiteX2" fmla="*/ 2990088 w 2990088"/>
                <a:gd name="connsiteY2" fmla="*/ 45720 h 1178052"/>
              </a:gdLst>
              <a:ahLst/>
              <a:cxnLst>
                <a:cxn ang="0">
                  <a:pos x="connsiteX0" y="connsiteY0"/>
                </a:cxn>
                <a:cxn ang="0">
                  <a:pos x="connsiteX1" y="connsiteY1"/>
                </a:cxn>
                <a:cxn ang="0">
                  <a:pos x="connsiteX2" y="connsiteY2"/>
                </a:cxn>
              </a:cxnLst>
              <a:rect l="l" t="t" r="r" b="b"/>
              <a:pathLst>
                <a:path w="2990088" h="1178052">
                  <a:moveTo>
                    <a:pt x="0" y="0"/>
                  </a:moveTo>
                  <a:cubicBezTo>
                    <a:pt x="363474" y="581406"/>
                    <a:pt x="726948" y="1162812"/>
                    <a:pt x="1225296" y="1170432"/>
                  </a:cubicBezTo>
                  <a:cubicBezTo>
                    <a:pt x="1723644" y="1178052"/>
                    <a:pt x="2356866" y="611886"/>
                    <a:pt x="2990088" y="45720"/>
                  </a:cubicBezTo>
                </a:path>
              </a:pathLst>
            </a:custGeom>
            <a:ln w="50800">
              <a:solidFill>
                <a:srgbClr val="43A64A"/>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latin typeface="Cambria"/>
              </a:endParaRPr>
            </a:p>
          </p:txBody>
        </p:sp>
        <p:cxnSp>
          <p:nvCxnSpPr>
            <p:cNvPr id="23" name="Straight Connector 22"/>
            <p:cNvCxnSpPr/>
            <p:nvPr/>
          </p:nvCxnSpPr>
          <p:spPr>
            <a:xfrm rot="5400000" flipH="1" flipV="1">
              <a:off x="1447952" y="1981282"/>
              <a:ext cx="2590800" cy="1981035"/>
            </a:xfrm>
            <a:prstGeom prst="line">
              <a:avLst/>
            </a:prstGeom>
            <a:ln w="50800">
              <a:solidFill>
                <a:srgbClr val="9B5492"/>
              </a:solidFill>
            </a:ln>
          </p:spPr>
          <p:style>
            <a:lnRef idx="1">
              <a:schemeClr val="accent1"/>
            </a:lnRef>
            <a:fillRef idx="0">
              <a:schemeClr val="accent1"/>
            </a:fillRef>
            <a:effectRef idx="0">
              <a:schemeClr val="accent1"/>
            </a:effectRef>
            <a:fontRef idx="minor">
              <a:schemeClr val="tx1"/>
            </a:fontRef>
          </p:style>
        </p:cxnSp>
        <p:sp>
          <p:nvSpPr>
            <p:cNvPr id="77861" name="TextBox 103"/>
            <p:cNvSpPr txBox="1">
              <a:spLocks noChangeArrowheads="1"/>
            </p:cNvSpPr>
            <p:nvPr/>
          </p:nvSpPr>
          <p:spPr bwMode="auto">
            <a:xfrm>
              <a:off x="3657594" y="1371600"/>
              <a:ext cx="6858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MC</a:t>
              </a:r>
            </a:p>
          </p:txBody>
        </p:sp>
        <p:sp>
          <p:nvSpPr>
            <p:cNvPr id="77862" name="TextBox 104"/>
            <p:cNvSpPr txBox="1">
              <a:spLocks noChangeArrowheads="1"/>
            </p:cNvSpPr>
            <p:nvPr/>
          </p:nvSpPr>
          <p:spPr bwMode="auto">
            <a:xfrm>
              <a:off x="3886200" y="1752600"/>
              <a:ext cx="6858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ATC</a:t>
              </a:r>
            </a:p>
          </p:txBody>
        </p:sp>
      </p:grpSp>
      <p:grpSp>
        <p:nvGrpSpPr>
          <p:cNvPr id="4" name="Group 120"/>
          <p:cNvGrpSpPr>
            <a:grpSpLocks/>
          </p:cNvGrpSpPr>
          <p:nvPr/>
        </p:nvGrpSpPr>
        <p:grpSpPr bwMode="auto">
          <a:xfrm>
            <a:off x="8923867" y="3278188"/>
            <a:ext cx="2677584" cy="2005012"/>
            <a:chOff x="7564093" y="1836420"/>
            <a:chExt cx="2209905" cy="2165413"/>
          </a:xfrm>
        </p:grpSpPr>
        <p:sp>
          <p:nvSpPr>
            <p:cNvPr id="77857" name="TextBox 102"/>
            <p:cNvSpPr txBox="1">
              <a:spLocks noChangeArrowheads="1"/>
            </p:cNvSpPr>
            <p:nvPr/>
          </p:nvSpPr>
          <p:spPr bwMode="auto">
            <a:xfrm>
              <a:off x="9240598" y="1836420"/>
              <a:ext cx="533400" cy="39887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S</a:t>
              </a:r>
              <a:r>
                <a:rPr lang="en-US" sz="1800" baseline="-25000" dirty="0">
                  <a:latin typeface="Cambria"/>
                  <a:cs typeface="Cambria"/>
                </a:rPr>
                <a:t>2</a:t>
              </a:r>
            </a:p>
          </p:txBody>
        </p:sp>
        <p:cxnSp>
          <p:nvCxnSpPr>
            <p:cNvPr id="28" name="Straight Connector 27"/>
            <p:cNvCxnSpPr/>
            <p:nvPr/>
          </p:nvCxnSpPr>
          <p:spPr>
            <a:xfrm rot="5400000" flipH="1" flipV="1">
              <a:off x="7548215" y="2280923"/>
              <a:ext cx="1736788" cy="1705033"/>
            </a:xfrm>
            <a:prstGeom prst="line">
              <a:avLst/>
            </a:prstGeom>
            <a:ln w="50800">
              <a:solidFill>
                <a:srgbClr val="C9572F"/>
              </a:solidFill>
            </a:ln>
          </p:spPr>
          <p:style>
            <a:lnRef idx="1">
              <a:schemeClr val="accent1"/>
            </a:lnRef>
            <a:fillRef idx="0">
              <a:schemeClr val="accent1"/>
            </a:fillRef>
            <a:effectRef idx="0">
              <a:schemeClr val="accent1"/>
            </a:effectRef>
            <a:fontRef idx="minor">
              <a:schemeClr val="tx1"/>
            </a:fontRef>
          </p:style>
        </p:cxnSp>
      </p:grpSp>
      <p:grpSp>
        <p:nvGrpSpPr>
          <p:cNvPr id="9" name="Group 122"/>
          <p:cNvGrpSpPr>
            <a:grpSpLocks/>
          </p:cNvGrpSpPr>
          <p:nvPr/>
        </p:nvGrpSpPr>
        <p:grpSpPr bwMode="auto">
          <a:xfrm>
            <a:off x="694267" y="4572000"/>
            <a:ext cx="8940800" cy="369888"/>
            <a:chOff x="373043" y="3048000"/>
            <a:chExt cx="8321410" cy="369332"/>
          </a:xfrm>
        </p:grpSpPr>
        <p:cxnSp>
          <p:nvCxnSpPr>
            <p:cNvPr id="30" name="Straight Connector 29"/>
            <p:cNvCxnSpPr>
              <a:endCxn id="77856" idx="3"/>
            </p:cNvCxnSpPr>
            <p:nvPr/>
          </p:nvCxnSpPr>
          <p:spPr>
            <a:xfrm rot="10800000">
              <a:off x="908891" y="3233459"/>
              <a:ext cx="7785562" cy="6340"/>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7856" name="TextBox 116"/>
            <p:cNvSpPr txBox="1">
              <a:spLocks noChangeArrowheads="1"/>
            </p:cNvSpPr>
            <p:nvPr/>
          </p:nvSpPr>
          <p:spPr bwMode="auto">
            <a:xfrm>
              <a:off x="373043" y="3048000"/>
              <a:ext cx="535848"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a:t>
              </a:r>
              <a:r>
                <a:rPr lang="en-US" sz="1800" baseline="-25000" dirty="0">
                  <a:latin typeface="Cambria"/>
                  <a:cs typeface="Cambria"/>
                </a:rPr>
                <a:t>2</a:t>
              </a:r>
            </a:p>
          </p:txBody>
        </p:sp>
      </p:grpSp>
      <p:grpSp>
        <p:nvGrpSpPr>
          <p:cNvPr id="10" name="Group 121"/>
          <p:cNvGrpSpPr>
            <a:grpSpLocks/>
          </p:cNvGrpSpPr>
          <p:nvPr/>
        </p:nvGrpSpPr>
        <p:grpSpPr bwMode="auto">
          <a:xfrm>
            <a:off x="694267" y="4572000"/>
            <a:ext cx="8737600" cy="369888"/>
            <a:chOff x="378004" y="1258847"/>
            <a:chExt cx="6847727" cy="368777"/>
          </a:xfrm>
        </p:grpSpPr>
        <p:cxnSp>
          <p:nvCxnSpPr>
            <p:cNvPr id="33" name="Straight Connector 32"/>
            <p:cNvCxnSpPr/>
            <p:nvPr/>
          </p:nvCxnSpPr>
          <p:spPr>
            <a:xfrm rot="10800000" flipV="1">
              <a:off x="802669" y="1448775"/>
              <a:ext cx="6423062" cy="12662"/>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7854" name="TextBox 117"/>
            <p:cNvSpPr txBox="1">
              <a:spLocks noChangeArrowheads="1"/>
            </p:cNvSpPr>
            <p:nvPr/>
          </p:nvSpPr>
          <p:spPr bwMode="auto">
            <a:xfrm>
              <a:off x="378004" y="1258847"/>
              <a:ext cx="491019" cy="3687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a:t>
              </a:r>
              <a:r>
                <a:rPr lang="en-US" sz="1800" baseline="-25000" dirty="0">
                  <a:latin typeface="Cambria"/>
                  <a:cs typeface="Cambria"/>
                </a:rPr>
                <a:t>1</a:t>
              </a:r>
            </a:p>
          </p:txBody>
        </p:sp>
      </p:grpSp>
      <p:grpSp>
        <p:nvGrpSpPr>
          <p:cNvPr id="11" name="Group 133"/>
          <p:cNvGrpSpPr>
            <a:grpSpLocks/>
          </p:cNvGrpSpPr>
          <p:nvPr/>
        </p:nvGrpSpPr>
        <p:grpSpPr bwMode="auto">
          <a:xfrm>
            <a:off x="2794000" y="4738688"/>
            <a:ext cx="711200" cy="1809750"/>
            <a:chOff x="2895600" y="2439524"/>
            <a:chExt cx="533400" cy="2563584"/>
          </a:xfrm>
        </p:grpSpPr>
        <p:cxnSp>
          <p:nvCxnSpPr>
            <p:cNvPr id="36" name="Straight Connector 35"/>
            <p:cNvCxnSpPr/>
            <p:nvPr/>
          </p:nvCxnSpPr>
          <p:spPr>
            <a:xfrm rot="5400000">
              <a:off x="2118675" y="3445049"/>
              <a:ext cx="2012638" cy="1588"/>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7852" name="TextBox 132"/>
            <p:cNvSpPr txBox="1">
              <a:spLocks noChangeArrowheads="1"/>
            </p:cNvSpPr>
            <p:nvPr/>
          </p:nvSpPr>
          <p:spPr bwMode="auto">
            <a:xfrm>
              <a:off x="2895600" y="4479888"/>
              <a:ext cx="533400" cy="5232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a:t>
              </a:r>
              <a:r>
                <a:rPr lang="en-US" sz="1800" baseline="-25000" dirty="0">
                  <a:latin typeface="Cambria"/>
                  <a:cs typeface="Cambria"/>
                </a:rPr>
                <a:t>1</a:t>
              </a:r>
            </a:p>
          </p:txBody>
        </p:sp>
      </p:grpSp>
      <p:grpSp>
        <p:nvGrpSpPr>
          <p:cNvPr id="12" name="Group 48"/>
          <p:cNvGrpSpPr>
            <a:grpSpLocks/>
          </p:cNvGrpSpPr>
          <p:nvPr/>
        </p:nvGrpSpPr>
        <p:grpSpPr bwMode="auto">
          <a:xfrm>
            <a:off x="3454400" y="4205288"/>
            <a:ext cx="711200" cy="2374900"/>
            <a:chOff x="2400300" y="4107258"/>
            <a:chExt cx="533400" cy="1559046"/>
          </a:xfrm>
        </p:grpSpPr>
        <p:cxnSp>
          <p:nvCxnSpPr>
            <p:cNvPr id="39" name="Straight Connector 38"/>
            <p:cNvCxnSpPr/>
            <p:nvPr/>
          </p:nvCxnSpPr>
          <p:spPr>
            <a:xfrm rot="5400000">
              <a:off x="1943011" y="4742347"/>
              <a:ext cx="1282878" cy="1270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7850" name="TextBox 47"/>
            <p:cNvSpPr txBox="1">
              <a:spLocks noChangeArrowheads="1"/>
            </p:cNvSpPr>
            <p:nvPr/>
          </p:nvSpPr>
          <p:spPr bwMode="auto">
            <a:xfrm>
              <a:off x="2400300" y="5416189"/>
              <a:ext cx="533400" cy="2501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a:t>
              </a:r>
              <a:r>
                <a:rPr lang="en-US" sz="1800" baseline="-25000" dirty="0">
                  <a:latin typeface="Cambria"/>
                  <a:cs typeface="Cambria"/>
                </a:rPr>
                <a:t>2</a:t>
              </a:r>
            </a:p>
          </p:txBody>
        </p:sp>
      </p:grpSp>
      <p:grpSp>
        <p:nvGrpSpPr>
          <p:cNvPr id="13" name="Group 51"/>
          <p:cNvGrpSpPr>
            <a:grpSpLocks/>
          </p:cNvGrpSpPr>
          <p:nvPr/>
        </p:nvGrpSpPr>
        <p:grpSpPr bwMode="auto">
          <a:xfrm>
            <a:off x="3200400" y="4256088"/>
            <a:ext cx="5689600" cy="1331912"/>
            <a:chOff x="2197062" y="3657600"/>
            <a:chExt cx="4279939" cy="1296988"/>
          </a:xfrm>
        </p:grpSpPr>
        <p:grpSp>
          <p:nvGrpSpPr>
            <p:cNvPr id="77845" name="Group 129"/>
            <p:cNvGrpSpPr>
              <a:grpSpLocks/>
            </p:cNvGrpSpPr>
            <p:nvPr/>
          </p:nvGrpSpPr>
          <p:grpSpPr bwMode="auto">
            <a:xfrm>
              <a:off x="4571206" y="3657600"/>
              <a:ext cx="1905795" cy="915988"/>
              <a:chOff x="4571206" y="2743200"/>
              <a:chExt cx="1905795" cy="915988"/>
            </a:xfrm>
          </p:grpSpPr>
          <p:cxnSp>
            <p:nvCxnSpPr>
              <p:cNvPr id="44" name="Straight Arrow Connector 43"/>
              <p:cNvCxnSpPr/>
              <p:nvPr/>
            </p:nvCxnSpPr>
            <p:spPr>
              <a:xfrm rot="5400000" flipH="1" flipV="1">
                <a:off x="4342302" y="2971989"/>
                <a:ext cx="457579" cy="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rot="10800000">
                <a:off x="5943602" y="3658357"/>
                <a:ext cx="533399" cy="1545"/>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cxnSp>
          <p:nvCxnSpPr>
            <p:cNvPr id="43" name="Straight Arrow Connector 42"/>
            <p:cNvCxnSpPr/>
            <p:nvPr/>
          </p:nvCxnSpPr>
          <p:spPr>
            <a:xfrm flipV="1">
              <a:off x="2197062" y="4953043"/>
              <a:ext cx="380546" cy="1545"/>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7125017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2"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right)">
                                      <p:cBhvr>
                                        <p:cTn id="12" dur="1000"/>
                                        <p:tgtEl>
                                          <p:spTgt spid="1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2000"/>
                                        <p:tgtEl>
                                          <p:spTgt spid="3"/>
                                        </p:tgtEl>
                                      </p:cBhvr>
                                    </p:animEffect>
                                  </p:childTnLst>
                                </p:cTn>
                              </p:par>
                              <p:par>
                                <p:cTn id="18" presetID="22" presetClass="entr" presetSubtype="4"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wipe(down)">
                                      <p:cBhvr>
                                        <p:cTn id="20" dur="2000"/>
                                        <p:tgtEl>
                                          <p:spTgt spid="11"/>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35" presetClass="path" presetSubtype="0" accel="50000" decel="50000" fill="hold" nodeType="clickEffect">
                                  <p:stCondLst>
                                    <p:cond delay="0"/>
                                  </p:stCondLst>
                                  <p:childTnLst>
                                    <p:animMotion origin="layout" path="M 3.33333E-6 -4.07407E-6 L -0.12084 -0.0074 " pathEditMode="relative" rAng="0" ptsTypes="AA">
                                      <p:cBhvr>
                                        <p:cTn id="30" dur="3000" fill="hold"/>
                                        <p:tgtEl>
                                          <p:spTgt spid="4"/>
                                        </p:tgtEl>
                                        <p:attrNameLst>
                                          <p:attrName>ppt_x</p:attrName>
                                          <p:attrName>ppt_y</p:attrName>
                                        </p:attrNameLst>
                                      </p:cBhvr>
                                      <p:rCtr x="-6042" y="-370"/>
                                    </p:animMotion>
                                  </p:childTnLst>
                                </p:cTn>
                              </p:par>
                              <p:par>
                                <p:cTn id="31" presetID="64" presetClass="path" presetSubtype="0" accel="50000" decel="50000" fill="hold" nodeType="withEffect">
                                  <p:stCondLst>
                                    <p:cond delay="0"/>
                                  </p:stCondLst>
                                  <p:childTnLst>
                                    <p:animMotion origin="layout" path="M 3.33333E-6 0 L 3.33333E-6 -0.08403 " pathEditMode="relative" rAng="0" ptsTypes="AA">
                                      <p:cBhvr>
                                        <p:cTn id="32" dur="3000" fill="hold"/>
                                        <p:tgtEl>
                                          <p:spTgt spid="9"/>
                                        </p:tgtEl>
                                        <p:attrNameLst>
                                          <p:attrName>ppt_x</p:attrName>
                                          <p:attrName>ppt_y</p:attrName>
                                        </p:attrNameLst>
                                      </p:cBhvr>
                                      <p:rCtr x="0" y="-4200"/>
                                    </p:animMotion>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Title 1"/>
          <p:cNvSpPr>
            <a:spLocks noGrp="1"/>
          </p:cNvSpPr>
          <p:nvPr>
            <p:ph type="title"/>
          </p:nvPr>
        </p:nvSpPr>
        <p:spPr/>
        <p:txBody>
          <a:bodyPr/>
          <a:lstStyle/>
          <a:p>
            <a:r>
              <a:rPr lang="en-US" altLang="en-US" dirty="0">
                <a:latin typeface="Cambria"/>
                <a:cs typeface="Cambria"/>
              </a:rPr>
              <a:t>Animated Analysis: Long-Run Summary</a:t>
            </a:r>
          </a:p>
        </p:txBody>
      </p:sp>
      <p:sp>
        <p:nvSpPr>
          <p:cNvPr id="79874" name="Content Placeholder 2"/>
          <p:cNvSpPr>
            <a:spLocks noGrp="1"/>
          </p:cNvSpPr>
          <p:nvPr>
            <p:ph idx="1"/>
          </p:nvPr>
        </p:nvSpPr>
        <p:spPr/>
        <p:txBody>
          <a:bodyPr/>
          <a:lstStyle/>
          <a:p>
            <a:r>
              <a:rPr lang="en-US" altLang="en-US" sz="2400" dirty="0">
                <a:latin typeface="Cambria"/>
                <a:cs typeface="Cambria"/>
              </a:rPr>
              <a:t>Free entry means that anyone can enter the industry in response to profit opportunities.</a:t>
            </a:r>
          </a:p>
          <a:p>
            <a:r>
              <a:rPr lang="en-US" altLang="en-US" sz="2400" dirty="0">
                <a:latin typeface="Cambria"/>
                <a:cs typeface="Cambria"/>
              </a:rPr>
              <a:t>Thus, if the industry is profitable, new firms will enter. This increases supply and decreases prices, lowering profits.</a:t>
            </a:r>
          </a:p>
          <a:p>
            <a:r>
              <a:rPr lang="en-US" altLang="en-US" sz="2400" dirty="0">
                <a:latin typeface="Cambria"/>
                <a:cs typeface="Cambria"/>
              </a:rPr>
              <a:t>If the industry is experiencing losses, firms will exit. This decreases supply and increases prices, increasing profits for remaining firms.</a:t>
            </a:r>
          </a:p>
          <a:p>
            <a:r>
              <a:rPr lang="en-US" altLang="en-US" sz="2400" b="1" dirty="0">
                <a:latin typeface="Cambria"/>
                <a:cs typeface="Cambria"/>
              </a:rPr>
              <a:t>As long as firms are entering and exiting, we are </a:t>
            </a:r>
            <a:r>
              <a:rPr lang="en-US" altLang="en-US" sz="2400" b="1" i="1" dirty="0">
                <a:latin typeface="Cambria"/>
                <a:cs typeface="Cambria"/>
              </a:rPr>
              <a:t>not</a:t>
            </a:r>
            <a:r>
              <a:rPr lang="en-US" altLang="en-US" sz="2400" b="1" dirty="0">
                <a:latin typeface="Cambria"/>
                <a:cs typeface="Cambria"/>
              </a:rPr>
              <a:t> in long-run equilibrium.</a:t>
            </a:r>
          </a:p>
          <a:p>
            <a:r>
              <a:rPr lang="en-US" altLang="en-US" sz="2400" b="1" dirty="0">
                <a:latin typeface="Cambria"/>
                <a:cs typeface="Cambria"/>
              </a:rPr>
              <a:t>In perfect competition, we move toward zero economic profit over time.</a:t>
            </a:r>
            <a:endParaRPr lang="en-US" altLang="en-US" sz="2400" dirty="0">
              <a:latin typeface="Cambria"/>
              <a:cs typeface="Cambria"/>
            </a:endParaRPr>
          </a:p>
        </p:txBody>
      </p:sp>
    </p:spTree>
    <p:extLst>
      <p:ext uri="{BB962C8B-B14F-4D97-AF65-F5344CB8AC3E}">
        <p14:creationId xmlns:p14="http://schemas.microsoft.com/office/powerpoint/2010/main" val="35095763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3970" name="Content Placeholder 2"/>
          <p:cNvSpPr>
            <a:spLocks noGrp="1"/>
          </p:cNvSpPr>
          <p:nvPr>
            <p:ph idx="1"/>
          </p:nvPr>
        </p:nvSpPr>
        <p:spPr>
          <a:xfrm>
            <a:off x="1981200" y="1712913"/>
            <a:ext cx="8229600" cy="4895850"/>
          </a:xfrm>
        </p:spPr>
        <p:txBody>
          <a:bodyPr/>
          <a:lstStyle/>
          <a:p>
            <a:r>
              <a:rPr lang="en-US" altLang="en-US" dirty="0">
                <a:latin typeface="Cambria"/>
                <a:cs typeface="Cambria"/>
              </a:rPr>
              <a:t>Answer the following questions by making sounds for the following answers:</a:t>
            </a:r>
          </a:p>
          <a:p>
            <a:pPr lvl="1"/>
            <a:r>
              <a:rPr lang="en-US" altLang="en-US" dirty="0">
                <a:latin typeface="Cambria"/>
                <a:cs typeface="Cambria"/>
              </a:rPr>
              <a:t>Short-run: clap</a:t>
            </a:r>
          </a:p>
          <a:p>
            <a:pPr lvl="1"/>
            <a:r>
              <a:rPr lang="en-US" altLang="en-US" dirty="0">
                <a:latin typeface="Cambria"/>
                <a:cs typeface="Cambria"/>
              </a:rPr>
              <a:t>Long-run: snap</a:t>
            </a:r>
          </a:p>
          <a:p>
            <a:pPr lvl="1"/>
            <a:r>
              <a:rPr lang="en-US" altLang="en-US" dirty="0">
                <a:latin typeface="Cambria"/>
                <a:cs typeface="Cambria"/>
              </a:rPr>
              <a:t>Either/both: stomp your feet</a:t>
            </a:r>
          </a:p>
        </p:txBody>
      </p:sp>
    </p:spTree>
    <p:extLst>
      <p:ext uri="{BB962C8B-B14F-4D97-AF65-F5344CB8AC3E}">
        <p14:creationId xmlns:p14="http://schemas.microsoft.com/office/powerpoint/2010/main" val="24362651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4994" name="Content Placeholder 1"/>
          <p:cNvSpPr>
            <a:spLocks noGrp="1"/>
          </p:cNvSpPr>
          <p:nvPr>
            <p:ph idx="1"/>
          </p:nvPr>
        </p:nvSpPr>
        <p:spPr>
          <a:xfrm>
            <a:off x="2286000" y="1617663"/>
            <a:ext cx="7391400" cy="1981200"/>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8" name="Content Placeholder 1"/>
          <p:cNvSpPr txBox="1">
            <a:spLocks/>
          </p:cNvSpPr>
          <p:nvPr/>
        </p:nvSpPr>
        <p:spPr bwMode="auto">
          <a:xfrm>
            <a:off x="2057400" y="3690938"/>
            <a:ext cx="8623998" cy="274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Dave'</a:t>
            </a:r>
            <a:r>
              <a:rPr lang="en-US" altLang="ja-JP" sz="3200" b="1" dirty="0">
                <a:solidFill>
                  <a:srgbClr val="7030A0"/>
                </a:solidFill>
                <a:latin typeface="Cambria"/>
                <a:cs typeface="Cambria"/>
              </a:rPr>
              <a:t>s Bar &amp; Grill is producing output, but Dave is doing so with a fixed level of capital.</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Short-run—capital is fixed in the short-run.</a:t>
            </a:r>
          </a:p>
        </p:txBody>
      </p:sp>
    </p:spTree>
    <p:extLst>
      <p:ext uri="{BB962C8B-B14F-4D97-AF65-F5344CB8AC3E}">
        <p14:creationId xmlns:p14="http://schemas.microsoft.com/office/powerpoint/2010/main" val="32881477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blinds(horizontal)">
                                      <p:cBhvr>
                                        <p:cTn id="7" dur="500"/>
                                        <p:tgtEl>
                                          <p:spTgt spid="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blinds(horizontal)">
                                      <p:cBhvr>
                                        <p:cTn id="12"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6018"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57400" y="3457575"/>
            <a:ext cx="8229600" cy="3132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Jaime owns a firm in a perfectly competitive industry. She is making positive economic profits.</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Short-run—in PC industries, profits can be positive in the SR, but will be zero in long-run equilibrium.</a:t>
            </a:r>
          </a:p>
        </p:txBody>
      </p:sp>
    </p:spTree>
    <p:extLst>
      <p:ext uri="{BB962C8B-B14F-4D97-AF65-F5344CB8AC3E}">
        <p14:creationId xmlns:p14="http://schemas.microsoft.com/office/powerpoint/2010/main" val="158338215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a:xfrm>
            <a:off x="2695339" y="42876"/>
            <a:ext cx="6801323" cy="1527175"/>
          </a:xfrm>
        </p:spPr>
        <p:txBody>
          <a:bodyPr/>
          <a:lstStyle/>
          <a:p>
            <a:pPr algn="ctr"/>
            <a:r>
              <a:rPr lang="en-US" altLang="en-US" dirty="0">
                <a:latin typeface="Cambria"/>
                <a:cs typeface="Cambria"/>
              </a:rPr>
              <a:t>Are these Markets Really "</a:t>
            </a:r>
            <a:r>
              <a:rPr lang="en-US" altLang="ja-JP" dirty="0">
                <a:latin typeface="Cambria"/>
                <a:cs typeface="Cambria"/>
              </a:rPr>
              <a:t>Perfectly" Competitive?</a:t>
            </a:r>
            <a:endParaRPr lang="en-US" altLang="en-US" dirty="0">
              <a:latin typeface="Cambria"/>
              <a:cs typeface="Cambria"/>
            </a:endParaRPr>
          </a:p>
        </p:txBody>
      </p:sp>
      <p:graphicFrame>
        <p:nvGraphicFramePr>
          <p:cNvPr id="9240" name="Group 24"/>
          <p:cNvGraphicFramePr>
            <a:graphicFrameLocks noGrp="1"/>
          </p:cNvGraphicFramePr>
          <p:nvPr>
            <p:extLst>
              <p:ext uri="{D42A27DB-BD31-4B8C-83A1-F6EECF244321}">
                <p14:modId xmlns:p14="http://schemas.microsoft.com/office/powerpoint/2010/main" val="2401109065"/>
              </p:ext>
            </p:extLst>
          </p:nvPr>
        </p:nvGraphicFramePr>
        <p:xfrm>
          <a:off x="1676401" y="1684338"/>
          <a:ext cx="8745539" cy="5019676"/>
        </p:xfrm>
        <a:graphic>
          <a:graphicData uri="http://schemas.openxmlformats.org/drawingml/2006/table">
            <a:tbl>
              <a:tblPr/>
              <a:tblGrid>
                <a:gridCol w="1671639">
                  <a:extLst>
                    <a:ext uri="{9D8B030D-6E8A-4147-A177-3AD203B41FA5}">
                      <a16:colId xmlns:a16="http://schemas.microsoft.com/office/drawing/2014/main" val="20000"/>
                    </a:ext>
                  </a:extLst>
                </a:gridCol>
                <a:gridCol w="4381500">
                  <a:extLst>
                    <a:ext uri="{9D8B030D-6E8A-4147-A177-3AD203B41FA5}">
                      <a16:colId xmlns:a16="http://schemas.microsoft.com/office/drawing/2014/main" val="20001"/>
                    </a:ext>
                  </a:extLst>
                </a:gridCol>
                <a:gridCol w="2692400">
                  <a:extLst>
                    <a:ext uri="{9D8B030D-6E8A-4147-A177-3AD203B41FA5}">
                      <a16:colId xmlns:a16="http://schemas.microsoft.com/office/drawing/2014/main" val="20002"/>
                    </a:ext>
                  </a:extLst>
                </a:gridCol>
              </a:tblGrid>
              <a:tr h="501650">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mbria"/>
                          <a:ea typeface="MS PGothic" panose="020B0600070205080204" pitchFamily="34" charset="-128"/>
                          <a:cs typeface="Cambria"/>
                        </a:rPr>
                        <a:t>Example</a:t>
                      </a:r>
                    </a:p>
                  </a:txBody>
                  <a:tcPr marL="68585" marR="68585"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mbria"/>
                          <a:ea typeface="MS PGothic" panose="020B0600070205080204" pitchFamily="34" charset="-128"/>
                          <a:cs typeface="Cambria"/>
                        </a:rPr>
                        <a:t>How It Works</a:t>
                      </a:r>
                    </a:p>
                  </a:txBody>
                  <a:tcPr marL="68585" marR="68585"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mbria"/>
                          <a:ea typeface="MS PGothic" panose="020B0600070205080204" pitchFamily="34" charset="-128"/>
                          <a:cs typeface="Cambria"/>
                        </a:rPr>
                        <a:t>Reality Check</a:t>
                      </a:r>
                    </a:p>
                  </a:txBody>
                  <a:tcPr marL="68585" marR="68585"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2008188">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mbria"/>
                          <a:ea typeface="MS PGothic" panose="020B0600070205080204" pitchFamily="34" charset="-128"/>
                          <a:cs typeface="Cambria"/>
                        </a:rPr>
                        <a:t>Stock market</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ambria"/>
                          <a:ea typeface="MS PGothic" panose="020B0600070205080204" pitchFamily="34" charset="-128"/>
                          <a:cs typeface="Cambria"/>
                        </a:rPr>
                        <a:t>Buyers and sellers have real-time information about prices. Most of the traders make up only a small share of the market.</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ambria"/>
                          <a:ea typeface="MS PGothic" panose="020B0600070205080204" pitchFamily="34" charset="-128"/>
                          <a:cs typeface="Cambria"/>
                        </a:rPr>
                        <a:t>Large institutional investors are big enough to be able to influence the market price. </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509838">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mbria"/>
                          <a:ea typeface="MS PGothic" panose="020B0600070205080204" pitchFamily="34" charset="-128"/>
                          <a:cs typeface="Cambria"/>
                        </a:rPr>
                        <a:t>Farmer's markets</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ambria"/>
                          <a:ea typeface="MS PGothic" panose="020B0600070205080204" pitchFamily="34" charset="-128"/>
                          <a:cs typeface="Cambria"/>
                        </a:rPr>
                        <a:t>Sellers are free to come and go without having to pay a fee. Many buyers are also present. The market price for similar products will converge to a single price. </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ambria"/>
                          <a:ea typeface="MS PGothic" panose="020B0600070205080204" pitchFamily="34" charset="-128"/>
                          <a:cs typeface="Cambria"/>
                        </a:rPr>
                        <a:t>Many produce markets do not have enough sellers to achieve perfect competition. Higher- quality produce sellers can set their prices higher.</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pic>
        <p:nvPicPr>
          <p:cNvPr id="15380"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4848" y="2903551"/>
            <a:ext cx="1303337" cy="9794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381" name="Picture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16101" y="4830763"/>
            <a:ext cx="1362075" cy="1816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345979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7042"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5"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Pizza Barn builds a new restaurant.</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Long-run—changing levels of capital.</a:t>
            </a:r>
          </a:p>
        </p:txBody>
      </p:sp>
    </p:spTree>
    <p:extLst>
      <p:ext uri="{BB962C8B-B14F-4D97-AF65-F5344CB8AC3E}">
        <p14:creationId xmlns:p14="http://schemas.microsoft.com/office/powerpoint/2010/main" val="8661779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blinds(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8066"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5"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A new competitor enters the industry.</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Long-run—entering or exiting involves changing levels of capital.</a:t>
            </a:r>
          </a:p>
        </p:txBody>
      </p:sp>
    </p:spTree>
    <p:extLst>
      <p:ext uri="{BB962C8B-B14F-4D97-AF65-F5344CB8AC3E}">
        <p14:creationId xmlns:p14="http://schemas.microsoft.com/office/powerpoint/2010/main" val="4658738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blinds(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9090"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Kyle is producing output, and can cover his VC, but not his FC expenses.</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Short-run—in the long run we don'</a:t>
            </a:r>
            <a:r>
              <a:rPr lang="en-US" altLang="ja-JP" sz="3200" b="1" dirty="0">
                <a:solidFill>
                  <a:srgbClr val="FF0000"/>
                </a:solidFill>
                <a:latin typeface="Cambria"/>
                <a:cs typeface="Cambria"/>
              </a:rPr>
              <a:t>t have FC expenses.</a:t>
            </a:r>
            <a:endParaRPr lang="en-US" altLang="en-US" sz="3200" b="1" dirty="0">
              <a:solidFill>
                <a:srgbClr val="FF0000"/>
              </a:solidFill>
              <a:latin typeface="Cambria"/>
              <a:cs typeface="Cambria"/>
            </a:endParaRPr>
          </a:p>
        </p:txBody>
      </p:sp>
    </p:spTree>
    <p:extLst>
      <p:ext uri="{BB962C8B-B14F-4D97-AF65-F5344CB8AC3E}">
        <p14:creationId xmlns:p14="http://schemas.microsoft.com/office/powerpoint/2010/main" val="25005790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90114"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1984383" y="3733800"/>
            <a:ext cx="8494713" cy="274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Eric is a farmer. Given the price of corn, he chooses how much to produce.</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Either/both—a profit maximizing firm always will choose the optimal Q* output in both the short-run and long-run.</a:t>
            </a:r>
          </a:p>
        </p:txBody>
      </p:sp>
    </p:spTree>
    <p:extLst>
      <p:ext uri="{BB962C8B-B14F-4D97-AF65-F5344CB8AC3E}">
        <p14:creationId xmlns:p14="http://schemas.microsoft.com/office/powerpoint/2010/main" val="18737371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91138"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Mark fires some employees for shirking.</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Either/both—changing labor inputs can be done in the short or long-run. Labor is always variable.</a:t>
            </a:r>
          </a:p>
        </p:txBody>
      </p:sp>
    </p:spTree>
    <p:extLst>
      <p:ext uri="{BB962C8B-B14F-4D97-AF65-F5344CB8AC3E}">
        <p14:creationId xmlns:p14="http://schemas.microsoft.com/office/powerpoint/2010/main" val="21772034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93186"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JoAnn enters the coffee shop industry in hopes of making a profit.</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Long-run—firm entry and exit occurs in the long run.</a:t>
            </a:r>
            <a:endParaRPr lang="en-US" altLang="en-US" sz="3200" b="1" dirty="0">
              <a:solidFill>
                <a:srgbClr val="FF0000"/>
              </a:solidFill>
              <a:latin typeface="Cambria"/>
            </a:endParaRPr>
          </a:p>
        </p:txBody>
      </p:sp>
    </p:spTree>
    <p:extLst>
      <p:ext uri="{BB962C8B-B14F-4D97-AF65-F5344CB8AC3E}">
        <p14:creationId xmlns:p14="http://schemas.microsoft.com/office/powerpoint/2010/main" val="425079225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94210"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Kerry examines his fixed costs and thinks they are too high.</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Short-run—fixed costs are associated with fixed inputs in the short-run.</a:t>
            </a:r>
            <a:endParaRPr lang="en-US" altLang="en-US" sz="3200" b="1" dirty="0">
              <a:solidFill>
                <a:srgbClr val="FF0000"/>
              </a:solidFill>
              <a:latin typeface="Cambria"/>
            </a:endParaRPr>
          </a:p>
        </p:txBody>
      </p:sp>
    </p:spTree>
    <p:extLst>
      <p:ext uri="{BB962C8B-B14F-4D97-AF65-F5344CB8AC3E}">
        <p14:creationId xmlns:p14="http://schemas.microsoft.com/office/powerpoint/2010/main" val="357296851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95234"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28833" y="3632200"/>
            <a:ext cx="8478839" cy="274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Fatty'</a:t>
            </a:r>
            <a:r>
              <a:rPr lang="en-US" altLang="ja-JP" sz="3200" b="1" dirty="0">
                <a:solidFill>
                  <a:srgbClr val="7030A0"/>
                </a:solidFill>
                <a:latin typeface="Cambria"/>
                <a:cs typeface="Cambria"/>
              </a:rPr>
              <a:t>s Rib restaurant experiences higher costs and lower profits because the price of BBQ sauce increases.</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Either/both—an input price could change at any time, affecting a firm'</a:t>
            </a:r>
            <a:r>
              <a:rPr lang="en-US" altLang="ja-JP" sz="3200" b="1" dirty="0">
                <a:solidFill>
                  <a:srgbClr val="FF0000"/>
                </a:solidFill>
                <a:latin typeface="Cambria"/>
                <a:cs typeface="Cambria"/>
              </a:rPr>
              <a:t>s profits.</a:t>
            </a:r>
            <a:endParaRPr lang="en-US" altLang="en-US" sz="3200" b="1" dirty="0">
              <a:solidFill>
                <a:srgbClr val="FF0000"/>
              </a:solidFill>
              <a:latin typeface="Cambria"/>
            </a:endParaRPr>
          </a:p>
        </p:txBody>
      </p:sp>
    </p:spTree>
    <p:extLst>
      <p:ext uri="{BB962C8B-B14F-4D97-AF65-F5344CB8AC3E}">
        <p14:creationId xmlns:p14="http://schemas.microsoft.com/office/powerpoint/2010/main" val="27350279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Title 1"/>
          <p:cNvSpPr>
            <a:spLocks noGrp="1"/>
          </p:cNvSpPr>
          <p:nvPr>
            <p:ph type="title"/>
          </p:nvPr>
        </p:nvSpPr>
        <p:spPr>
          <a:xfrm>
            <a:off x="1981200" y="13"/>
            <a:ext cx="8229600" cy="1527175"/>
          </a:xfrm>
        </p:spPr>
        <p:txBody>
          <a:bodyPr/>
          <a:lstStyle/>
          <a:p>
            <a:r>
              <a:rPr lang="en-US" altLang="en-US">
                <a:latin typeface="Cambria"/>
                <a:cs typeface="Cambria"/>
              </a:rPr>
              <a:t>Conclusion</a:t>
            </a:r>
          </a:p>
        </p:txBody>
      </p:sp>
      <p:sp>
        <p:nvSpPr>
          <p:cNvPr id="96258" name="Content Placeholder 2"/>
          <p:cNvSpPr>
            <a:spLocks noGrp="1"/>
          </p:cNvSpPr>
          <p:nvPr>
            <p:ph idx="1"/>
          </p:nvPr>
        </p:nvSpPr>
        <p:spPr>
          <a:xfrm>
            <a:off x="1981200" y="1712913"/>
            <a:ext cx="8229600" cy="4895850"/>
          </a:xfrm>
        </p:spPr>
        <p:txBody>
          <a:bodyPr/>
          <a:lstStyle/>
          <a:p>
            <a:r>
              <a:rPr lang="en-US" altLang="en-US" sz="3200" dirty="0">
                <a:latin typeface="Cambria"/>
                <a:cs typeface="Cambria"/>
              </a:rPr>
              <a:t>Profits and losses act as signals in a perfectly competitive market.</a:t>
            </a:r>
          </a:p>
          <a:p>
            <a:pPr lvl="1"/>
            <a:r>
              <a:rPr lang="en-US" altLang="en-US" sz="2800" dirty="0">
                <a:latin typeface="Cambria"/>
                <a:cs typeface="Cambria"/>
              </a:rPr>
              <a:t>Profits = green light. This is a good industry to enter.</a:t>
            </a:r>
          </a:p>
          <a:p>
            <a:pPr lvl="1"/>
            <a:r>
              <a:rPr lang="en-US" altLang="en-US" sz="2800" dirty="0">
                <a:latin typeface="Cambria"/>
                <a:cs typeface="Cambria"/>
              </a:rPr>
              <a:t>Losses = red light. Time to get out of this industry.</a:t>
            </a:r>
          </a:p>
          <a:p>
            <a:r>
              <a:rPr lang="en-US" altLang="en-US" sz="3200" dirty="0">
                <a:latin typeface="Cambria"/>
                <a:cs typeface="Cambria"/>
              </a:rPr>
              <a:t>Producers can survive in the long run by creating goods that consumers value.</a:t>
            </a:r>
          </a:p>
        </p:txBody>
      </p:sp>
    </p:spTree>
    <p:extLst>
      <p:ext uri="{BB962C8B-B14F-4D97-AF65-F5344CB8AC3E}">
        <p14:creationId xmlns:p14="http://schemas.microsoft.com/office/powerpoint/2010/main" val="141790036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Title 1"/>
          <p:cNvSpPr>
            <a:spLocks noGrp="1"/>
          </p:cNvSpPr>
          <p:nvPr>
            <p:ph type="title"/>
          </p:nvPr>
        </p:nvSpPr>
        <p:spPr>
          <a:xfrm>
            <a:off x="1981200" y="13"/>
            <a:ext cx="8229600" cy="1527175"/>
          </a:xfrm>
        </p:spPr>
        <p:txBody>
          <a:bodyPr/>
          <a:lstStyle/>
          <a:p>
            <a:r>
              <a:rPr lang="en-US" altLang="en-US">
                <a:latin typeface="Cambria"/>
                <a:cs typeface="Cambria"/>
              </a:rPr>
              <a:t>Summary</a:t>
            </a:r>
          </a:p>
        </p:txBody>
      </p:sp>
      <p:sp>
        <p:nvSpPr>
          <p:cNvPr id="97282" name="Content Placeholder 2"/>
          <p:cNvSpPr>
            <a:spLocks noGrp="1"/>
          </p:cNvSpPr>
          <p:nvPr>
            <p:ph idx="1"/>
          </p:nvPr>
        </p:nvSpPr>
        <p:spPr>
          <a:xfrm>
            <a:off x="1981200" y="1712913"/>
            <a:ext cx="8229600" cy="4895850"/>
          </a:xfrm>
        </p:spPr>
        <p:txBody>
          <a:bodyPr/>
          <a:lstStyle/>
          <a:p>
            <a:r>
              <a:rPr lang="en-US" altLang="en-US" sz="2800" dirty="0">
                <a:latin typeface="Cambria"/>
                <a:cs typeface="Cambria"/>
              </a:rPr>
              <a:t>For perfect competition to exist, two factors must be in place:</a:t>
            </a:r>
          </a:p>
          <a:p>
            <a:pPr lvl="1"/>
            <a:r>
              <a:rPr lang="en-US" altLang="en-US" sz="2400" dirty="0">
                <a:latin typeface="Cambria"/>
                <a:cs typeface="Cambria"/>
              </a:rPr>
              <a:t>A competitive market</a:t>
            </a:r>
          </a:p>
          <a:p>
            <a:pPr lvl="1"/>
            <a:r>
              <a:rPr lang="en-US" altLang="en-US" sz="2400" dirty="0">
                <a:latin typeface="Cambria"/>
                <a:cs typeface="Cambria"/>
              </a:rPr>
              <a:t>Easy entry and exit from the market</a:t>
            </a:r>
          </a:p>
          <a:p>
            <a:r>
              <a:rPr lang="en-US" altLang="en-US" sz="2800" dirty="0">
                <a:latin typeface="Cambria"/>
                <a:cs typeface="Cambria"/>
              </a:rPr>
              <a:t> A price taker</a:t>
            </a:r>
            <a:r>
              <a:rPr lang="en-US" altLang="en-US" sz="2800" b="1" dirty="0">
                <a:latin typeface="Cambria"/>
                <a:cs typeface="Cambria"/>
              </a:rPr>
              <a:t> </a:t>
            </a:r>
            <a:r>
              <a:rPr lang="en-US" altLang="en-US" sz="2800" dirty="0">
                <a:latin typeface="Cambria"/>
                <a:cs typeface="Cambria"/>
              </a:rPr>
              <a:t>has no control over the price it pays, or receives, in the market.</a:t>
            </a:r>
          </a:p>
          <a:p>
            <a:r>
              <a:rPr lang="en-US" altLang="en-US" sz="2800" dirty="0">
                <a:latin typeface="Cambria"/>
                <a:cs typeface="Cambria"/>
              </a:rPr>
              <a:t>A firm that maximizes profits will expand output (Q) until MR = MC = P.</a:t>
            </a:r>
          </a:p>
        </p:txBody>
      </p:sp>
    </p:spTree>
    <p:extLst>
      <p:ext uri="{BB962C8B-B14F-4D97-AF65-F5344CB8AC3E}">
        <p14:creationId xmlns:p14="http://schemas.microsoft.com/office/powerpoint/2010/main" val="2596698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a:xfrm>
            <a:off x="609600" y="7"/>
            <a:ext cx="10972800" cy="1527175"/>
          </a:xfrm>
        </p:spPr>
        <p:txBody>
          <a:bodyPr/>
          <a:lstStyle/>
          <a:p>
            <a:r>
              <a:rPr lang="en-US">
                <a:latin typeface="Cambria"/>
                <a:ea typeface="MS PGothic" charset="0"/>
                <a:cs typeface="Cambria"/>
              </a:rPr>
              <a:t>Economics in </a:t>
            </a:r>
            <a:r>
              <a:rPr lang="en-US" i="1">
                <a:latin typeface="Cambria"/>
                <a:ea typeface="MS PGothic" charset="0"/>
                <a:cs typeface="Cambria"/>
              </a:rPr>
              <a:t>Two and a Half Men</a:t>
            </a:r>
          </a:p>
        </p:txBody>
      </p:sp>
      <p:sp>
        <p:nvSpPr>
          <p:cNvPr id="19458" name="Content Placeholder 2"/>
          <p:cNvSpPr>
            <a:spLocks noGrp="1"/>
          </p:cNvSpPr>
          <p:nvPr>
            <p:ph idx="1"/>
          </p:nvPr>
        </p:nvSpPr>
        <p:spPr>
          <a:xfrm>
            <a:off x="609600" y="1712920"/>
            <a:ext cx="10972800" cy="2409825"/>
          </a:xfrm>
        </p:spPr>
        <p:txBody>
          <a:bodyPr/>
          <a:lstStyle/>
          <a:p>
            <a:r>
              <a:rPr lang="en-US" dirty="0">
                <a:latin typeface="Cambria"/>
                <a:ea typeface="MS PGothic" charset="0"/>
                <a:cs typeface="Cambria"/>
              </a:rPr>
              <a:t>"Two and a Half Men"</a:t>
            </a:r>
          </a:p>
          <a:p>
            <a:pPr lvl="1"/>
            <a:r>
              <a:rPr lang="en-US" dirty="0">
                <a:latin typeface="Cambria"/>
                <a:ea typeface="MS PGothic" charset="0"/>
                <a:cs typeface="Cambria"/>
              </a:rPr>
              <a:t>Alan tries to earn money by entering the competitive industry of personal massage.</a:t>
            </a:r>
          </a:p>
        </p:txBody>
      </p:sp>
      <p:pic>
        <p:nvPicPr>
          <p:cNvPr id="19459"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5063069" y="4718050"/>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24062376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Title 1"/>
          <p:cNvSpPr>
            <a:spLocks noGrp="1"/>
          </p:cNvSpPr>
          <p:nvPr>
            <p:ph type="title"/>
          </p:nvPr>
        </p:nvSpPr>
        <p:spPr>
          <a:xfrm>
            <a:off x="1981200" y="13"/>
            <a:ext cx="8229600" cy="1527175"/>
          </a:xfrm>
        </p:spPr>
        <p:txBody>
          <a:bodyPr/>
          <a:lstStyle/>
          <a:p>
            <a:r>
              <a:rPr lang="en-US" altLang="en-US">
                <a:latin typeface="Cambria"/>
                <a:cs typeface="Cambria"/>
              </a:rPr>
              <a:t>Summary</a:t>
            </a:r>
          </a:p>
        </p:txBody>
      </p:sp>
      <p:sp>
        <p:nvSpPr>
          <p:cNvPr id="99330" name="Content Placeholder 2"/>
          <p:cNvSpPr>
            <a:spLocks noGrp="1"/>
          </p:cNvSpPr>
          <p:nvPr>
            <p:ph idx="1"/>
          </p:nvPr>
        </p:nvSpPr>
        <p:spPr>
          <a:xfrm>
            <a:off x="1981200" y="1712913"/>
            <a:ext cx="8229600" cy="4895850"/>
          </a:xfrm>
        </p:spPr>
        <p:txBody>
          <a:bodyPr/>
          <a:lstStyle/>
          <a:p>
            <a:r>
              <a:rPr lang="en-US" altLang="en-US" sz="3200" dirty="0">
                <a:latin typeface="Cambria"/>
                <a:cs typeface="Cambria"/>
              </a:rPr>
              <a:t>The firm should shut down if the price it receives does not cover its average variable costs. Firms may temporarily shut down in hopes of better days ahead.</a:t>
            </a:r>
          </a:p>
          <a:p>
            <a:r>
              <a:rPr lang="en-US" altLang="en-US" sz="3200" dirty="0">
                <a:latin typeface="Cambria"/>
                <a:cs typeface="Cambria"/>
              </a:rPr>
              <a:t>A firm that does not expect future profits will go out of business.</a:t>
            </a:r>
          </a:p>
          <a:p>
            <a:r>
              <a:rPr lang="en-US" altLang="en-US" sz="3200" dirty="0">
                <a:latin typeface="Cambria"/>
                <a:cs typeface="Cambria"/>
              </a:rPr>
              <a:t>The MC curve is the firm</a:t>
            </a:r>
            <a:r>
              <a:rPr lang="en-US" altLang="en-US" sz="3200" dirty="0"/>
              <a:t>'</a:t>
            </a:r>
            <a:r>
              <a:rPr lang="en-US" altLang="ja-JP" sz="3200" dirty="0">
                <a:latin typeface="Cambria"/>
                <a:cs typeface="Cambria"/>
              </a:rPr>
              <a:t>s supply curve as long as the firm is operating.</a:t>
            </a:r>
            <a:endParaRPr lang="en-US" altLang="en-US" sz="3200" dirty="0">
              <a:latin typeface="Cambria"/>
              <a:cs typeface="Cambria"/>
            </a:endParaRPr>
          </a:p>
        </p:txBody>
      </p:sp>
    </p:spTree>
    <p:extLst>
      <p:ext uri="{BB962C8B-B14F-4D97-AF65-F5344CB8AC3E}">
        <p14:creationId xmlns:p14="http://schemas.microsoft.com/office/powerpoint/2010/main" val="15828454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Title 1"/>
          <p:cNvSpPr>
            <a:spLocks noGrp="1"/>
          </p:cNvSpPr>
          <p:nvPr>
            <p:ph type="title"/>
          </p:nvPr>
        </p:nvSpPr>
        <p:spPr>
          <a:xfrm>
            <a:off x="1981200" y="13"/>
            <a:ext cx="8229600" cy="1527175"/>
          </a:xfrm>
        </p:spPr>
        <p:txBody>
          <a:bodyPr/>
          <a:lstStyle/>
          <a:p>
            <a:r>
              <a:rPr lang="en-US" altLang="en-US">
                <a:latin typeface="Cambria"/>
                <a:cs typeface="Cambria"/>
              </a:rPr>
              <a:t>Summary</a:t>
            </a:r>
          </a:p>
        </p:txBody>
      </p:sp>
      <p:sp>
        <p:nvSpPr>
          <p:cNvPr id="101378" name="Content Placeholder 2"/>
          <p:cNvSpPr>
            <a:spLocks noGrp="1"/>
          </p:cNvSpPr>
          <p:nvPr>
            <p:ph idx="1"/>
          </p:nvPr>
        </p:nvSpPr>
        <p:spPr>
          <a:xfrm>
            <a:off x="1981200" y="1670050"/>
            <a:ext cx="8229600" cy="5035550"/>
          </a:xfrm>
        </p:spPr>
        <p:txBody>
          <a:bodyPr/>
          <a:lstStyle/>
          <a:p>
            <a:r>
              <a:rPr lang="en-US" altLang="en-US" sz="3200" dirty="0">
                <a:latin typeface="Cambria"/>
                <a:cs typeface="Cambria"/>
              </a:rPr>
              <a:t>Profits and losses act as signals for firms to enter or to leave an industry.</a:t>
            </a:r>
          </a:p>
          <a:p>
            <a:pPr lvl="1"/>
            <a:r>
              <a:rPr lang="en-US" altLang="en-US" sz="2800" dirty="0">
                <a:latin typeface="Cambria"/>
                <a:cs typeface="Cambria"/>
              </a:rPr>
              <a:t>As a result, perfectly competitive markets drive economic profit to zero in the long-run.</a:t>
            </a:r>
          </a:p>
          <a:p>
            <a:r>
              <a:rPr lang="en-US" altLang="en-US" sz="3200" dirty="0">
                <a:latin typeface="Cambria"/>
                <a:cs typeface="Cambria"/>
              </a:rPr>
              <a:t>If there are positive economic profits</a:t>
            </a:r>
          </a:p>
          <a:p>
            <a:pPr lvl="1"/>
            <a:r>
              <a:rPr lang="en-US" altLang="en-US" sz="2800" dirty="0">
                <a:latin typeface="Cambria"/>
                <a:cs typeface="Cambria"/>
              </a:rPr>
              <a:t>Other firms will enter and erode the profits away.</a:t>
            </a:r>
          </a:p>
          <a:p>
            <a:r>
              <a:rPr lang="en-US" altLang="en-US" sz="3200" dirty="0">
                <a:latin typeface="Cambria"/>
                <a:cs typeface="Cambria"/>
              </a:rPr>
              <a:t>If there are negative economic profits</a:t>
            </a:r>
          </a:p>
          <a:p>
            <a:pPr lvl="1"/>
            <a:r>
              <a:rPr lang="en-US" altLang="en-US" sz="2800" dirty="0">
                <a:latin typeface="Cambria"/>
                <a:cs typeface="Cambria"/>
              </a:rPr>
              <a:t>Existing firms will exit (go out of business), and price will rise until profits are zero.</a:t>
            </a:r>
          </a:p>
        </p:txBody>
      </p:sp>
    </p:spTree>
    <p:extLst>
      <p:ext uri="{BB962C8B-B14F-4D97-AF65-F5344CB8AC3E}">
        <p14:creationId xmlns:p14="http://schemas.microsoft.com/office/powerpoint/2010/main" val="14180454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Title 1"/>
          <p:cNvSpPr>
            <a:spLocks noGrp="1"/>
          </p:cNvSpPr>
          <p:nvPr>
            <p:ph type="title"/>
          </p:nvPr>
        </p:nvSpPr>
        <p:spPr/>
        <p:txBody>
          <a:bodyPr/>
          <a:lstStyle/>
          <a:p>
            <a:pPr algn="l" eaLnBrk="1" hangingPunct="1"/>
            <a:r>
              <a:rPr lang="en-US" altLang="en-US" dirty="0">
                <a:latin typeface="Cambria"/>
                <a:cs typeface="Cambria"/>
              </a:rPr>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latin typeface="Cambria"/>
                <a:cs typeface="Cambria"/>
              </a:rPr>
              <a:t>Steve runs a competitive sandwich shop. Right now, he is producing output at a level where MR &gt; MC. To increase his profits, Steve should</a:t>
            </a:r>
          </a:p>
          <a:p>
            <a:pPr marL="971550" lvl="1" indent="-514350" eaLnBrk="1" hangingPunct="1">
              <a:buFont typeface="Calibri" panose="020F0502020204030204" pitchFamily="34" charset="0"/>
              <a:buAutoNum type="alphaUcPeriod"/>
            </a:pPr>
            <a:r>
              <a:rPr lang="en-US" altLang="en-US" sz="2800" dirty="0"/>
              <a:t>t</a:t>
            </a:r>
            <a:r>
              <a:rPr lang="en-US" altLang="en-US" sz="2800" dirty="0">
                <a:latin typeface="Cambria"/>
                <a:cs typeface="Cambria"/>
              </a:rPr>
              <a:t>ry to use more capital in his production.</a:t>
            </a:r>
          </a:p>
          <a:p>
            <a:pPr marL="971550" lvl="1" indent="-514350" eaLnBrk="1" hangingPunct="1">
              <a:buFont typeface="Calibri" panose="020F0502020204030204" pitchFamily="34" charset="0"/>
              <a:buAutoNum type="alphaUcPeriod"/>
            </a:pPr>
            <a:r>
              <a:rPr lang="en-US" altLang="en-US" sz="2800" dirty="0"/>
              <a:t>t</a:t>
            </a:r>
            <a:r>
              <a:rPr lang="en-US" altLang="en-US" sz="2800" dirty="0">
                <a:latin typeface="Cambria"/>
                <a:cs typeface="Cambria"/>
              </a:rPr>
              <a:t>ry to use more labor in his production.</a:t>
            </a:r>
          </a:p>
          <a:p>
            <a:pPr marL="971550" lvl="1" indent="-514350" eaLnBrk="1" hangingPunct="1">
              <a:buFont typeface="Calibri" panose="020F0502020204030204" pitchFamily="34" charset="0"/>
              <a:buAutoNum type="alphaUcPeriod"/>
            </a:pPr>
            <a:r>
              <a:rPr lang="en-US" altLang="en-US" sz="2800" dirty="0"/>
              <a:t>p</a:t>
            </a:r>
            <a:r>
              <a:rPr lang="en-US" altLang="en-US" sz="2800" dirty="0">
                <a:latin typeface="Cambria"/>
                <a:cs typeface="Cambria"/>
              </a:rPr>
              <a:t>roduce less output.</a:t>
            </a:r>
          </a:p>
          <a:p>
            <a:pPr marL="971550" lvl="1" indent="-514350" eaLnBrk="1" hangingPunct="1">
              <a:buFont typeface="Calibri" panose="020F0502020204030204" pitchFamily="34" charset="0"/>
              <a:buAutoNum type="alphaUcPeriod"/>
            </a:pPr>
            <a:r>
              <a:rPr lang="en-US" altLang="en-US" sz="2800" dirty="0"/>
              <a:t>p</a:t>
            </a:r>
            <a:r>
              <a:rPr lang="en-US" altLang="en-US" sz="2800" dirty="0">
                <a:latin typeface="Cambria"/>
                <a:cs typeface="Cambria"/>
              </a:rPr>
              <a:t>roduce more output.</a:t>
            </a:r>
          </a:p>
        </p:txBody>
      </p:sp>
    </p:spTree>
    <p:extLst>
      <p:ext uri="{BB962C8B-B14F-4D97-AF65-F5344CB8AC3E}">
        <p14:creationId xmlns:p14="http://schemas.microsoft.com/office/powerpoint/2010/main" val="22714175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Title 1"/>
          <p:cNvSpPr>
            <a:spLocks noGrp="1"/>
          </p:cNvSpPr>
          <p:nvPr>
            <p:ph type="title"/>
          </p:nvPr>
        </p:nvSpPr>
        <p:spPr/>
        <p:txBody>
          <a:bodyPr/>
          <a:lstStyle/>
          <a:p>
            <a:pPr algn="l" eaLnBrk="1" hangingPunct="1"/>
            <a:r>
              <a:rPr lang="en-US" altLang="en-US" dirty="0">
                <a:latin typeface="Cambria"/>
                <a:cs typeface="Cambria"/>
              </a:rPr>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latin typeface="Cambria"/>
                <a:cs typeface="Cambria"/>
              </a:rPr>
              <a:t>If a competitive industry is making positive economic profits, what will eventually happen in this industry?</a:t>
            </a:r>
          </a:p>
          <a:p>
            <a:pPr marL="971550" lvl="1" indent="-514350" eaLnBrk="1" hangingPunct="1">
              <a:buFont typeface="Calibri" panose="020F0502020204030204" pitchFamily="34" charset="0"/>
              <a:buAutoNum type="alphaUcPeriod"/>
            </a:pPr>
            <a:r>
              <a:rPr lang="en-US" altLang="en-US" sz="2800" dirty="0">
                <a:latin typeface="Cambria"/>
                <a:cs typeface="Cambria"/>
              </a:rPr>
              <a:t>The market supply will shift to the left.</a:t>
            </a:r>
          </a:p>
          <a:p>
            <a:pPr marL="971550" lvl="1" indent="-514350" eaLnBrk="1" hangingPunct="1">
              <a:buFont typeface="Calibri" panose="020F0502020204030204" pitchFamily="34" charset="0"/>
              <a:buAutoNum type="alphaUcPeriod"/>
            </a:pPr>
            <a:r>
              <a:rPr lang="en-US" altLang="en-US" sz="2800" dirty="0">
                <a:latin typeface="Cambria"/>
                <a:cs typeface="Cambria"/>
              </a:rPr>
              <a:t>The market supply will shift to the right.</a:t>
            </a:r>
          </a:p>
          <a:p>
            <a:pPr marL="971550" lvl="1" indent="-514350" eaLnBrk="1" hangingPunct="1">
              <a:buFont typeface="Calibri" panose="020F0502020204030204" pitchFamily="34" charset="0"/>
              <a:buAutoNum type="alphaUcPeriod"/>
            </a:pPr>
            <a:r>
              <a:rPr lang="en-US" altLang="en-US" sz="2800" dirty="0">
                <a:latin typeface="Cambria"/>
                <a:cs typeface="Cambria"/>
              </a:rPr>
              <a:t>The market demand will shift to the left.</a:t>
            </a:r>
          </a:p>
          <a:p>
            <a:pPr marL="971550" lvl="1" indent="-514350" eaLnBrk="1" hangingPunct="1">
              <a:buFont typeface="Calibri" panose="020F0502020204030204" pitchFamily="34" charset="0"/>
              <a:buAutoNum type="alphaUcPeriod"/>
            </a:pPr>
            <a:r>
              <a:rPr lang="en-US" altLang="en-US" sz="2800" dirty="0">
                <a:latin typeface="Cambria"/>
                <a:cs typeface="Cambria"/>
              </a:rPr>
              <a:t>The market demand will shift to the right.</a:t>
            </a:r>
          </a:p>
        </p:txBody>
      </p:sp>
    </p:spTree>
    <p:extLst>
      <p:ext uri="{BB962C8B-B14F-4D97-AF65-F5344CB8AC3E}">
        <p14:creationId xmlns:p14="http://schemas.microsoft.com/office/powerpoint/2010/main" val="3586023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Title 1"/>
          <p:cNvSpPr>
            <a:spLocks noGrp="1"/>
          </p:cNvSpPr>
          <p:nvPr>
            <p:ph type="title"/>
          </p:nvPr>
        </p:nvSpPr>
        <p:spPr/>
        <p:txBody>
          <a:bodyPr/>
          <a:lstStyle/>
          <a:p>
            <a:pPr algn="l" eaLnBrk="1" hangingPunct="1"/>
            <a:r>
              <a:rPr lang="en-US" altLang="en-US" dirty="0">
                <a:latin typeface="Cambria"/>
                <a:cs typeface="Cambria"/>
              </a:rPr>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latin typeface="Cambria"/>
                <a:cs typeface="Cambria"/>
              </a:rPr>
              <a:t>Suppose a competitive firm is faced with a price in the short-run that is below ATC but above AVC. In the short-run, this firm should</a:t>
            </a:r>
          </a:p>
          <a:p>
            <a:pPr marL="971550" lvl="1" indent="-514350" eaLnBrk="1" hangingPunct="1">
              <a:buFont typeface="Calibri" panose="020F0502020204030204" pitchFamily="34" charset="0"/>
              <a:buAutoNum type="alphaUcPeriod"/>
            </a:pPr>
            <a:r>
              <a:rPr lang="en-US" altLang="en-US" sz="2800" dirty="0"/>
              <a:t>s</a:t>
            </a:r>
            <a:r>
              <a:rPr lang="en-US" altLang="en-US" sz="2800" dirty="0">
                <a:latin typeface="Cambria"/>
                <a:cs typeface="Cambria"/>
              </a:rPr>
              <a:t>hut down.</a:t>
            </a:r>
          </a:p>
          <a:p>
            <a:pPr marL="971550" lvl="1" indent="-514350" eaLnBrk="1" hangingPunct="1">
              <a:buFont typeface="Calibri" panose="020F0502020204030204" pitchFamily="34" charset="0"/>
              <a:buAutoNum type="alphaUcPeriod"/>
            </a:pPr>
            <a:r>
              <a:rPr lang="en-US" altLang="en-US" sz="2800" dirty="0"/>
              <a:t>e</a:t>
            </a:r>
            <a:r>
              <a:rPr lang="en-US" altLang="en-US" sz="2800" dirty="0">
                <a:latin typeface="Cambria"/>
                <a:cs typeface="Cambria"/>
              </a:rPr>
              <a:t>xit the industry.</a:t>
            </a:r>
          </a:p>
          <a:p>
            <a:pPr marL="971550" lvl="1" indent="-514350" eaLnBrk="1" hangingPunct="1">
              <a:buFont typeface="Calibri" panose="020F0502020204030204" pitchFamily="34" charset="0"/>
              <a:buAutoNum type="alphaUcPeriod"/>
            </a:pPr>
            <a:r>
              <a:rPr lang="en-US" altLang="en-US" sz="2800" dirty="0"/>
              <a:t>r</a:t>
            </a:r>
            <a:r>
              <a:rPr lang="en-US" altLang="en-US" sz="2800" dirty="0">
                <a:latin typeface="Cambria"/>
                <a:cs typeface="Cambria"/>
              </a:rPr>
              <a:t>aise the price of the good.</a:t>
            </a:r>
          </a:p>
          <a:p>
            <a:pPr marL="971550" lvl="1" indent="-514350" eaLnBrk="1" hangingPunct="1">
              <a:buFont typeface="Calibri" panose="020F0502020204030204" pitchFamily="34" charset="0"/>
              <a:buAutoNum type="alphaUcPeriod"/>
            </a:pPr>
            <a:r>
              <a:rPr lang="en-US" altLang="en-US" sz="2800" dirty="0"/>
              <a:t>p</a:t>
            </a:r>
            <a:r>
              <a:rPr lang="en-US" altLang="en-US" sz="2800" dirty="0">
                <a:latin typeface="Cambria"/>
                <a:cs typeface="Cambria"/>
              </a:rPr>
              <a:t>roduce at the output level where MR = MC.</a:t>
            </a:r>
          </a:p>
        </p:txBody>
      </p:sp>
    </p:spTree>
    <p:extLst>
      <p:ext uri="{BB962C8B-B14F-4D97-AF65-F5344CB8AC3E}">
        <p14:creationId xmlns:p14="http://schemas.microsoft.com/office/powerpoint/2010/main" val="13228466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Title 1"/>
          <p:cNvSpPr>
            <a:spLocks noGrp="1"/>
          </p:cNvSpPr>
          <p:nvPr>
            <p:ph type="title"/>
          </p:nvPr>
        </p:nvSpPr>
        <p:spPr/>
        <p:txBody>
          <a:bodyPr/>
          <a:lstStyle/>
          <a:p>
            <a:pPr algn="l" eaLnBrk="1" hangingPunct="1"/>
            <a:r>
              <a:rPr lang="en-US" altLang="en-US" dirty="0">
                <a:latin typeface="Cambria"/>
                <a:cs typeface="Cambria"/>
              </a:rPr>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latin typeface="Cambria"/>
                <a:cs typeface="Cambria"/>
              </a:rPr>
              <a:t>What do you suppose is one of the main reasons that competitive firms all earn zero economic profits in the long-run?</a:t>
            </a:r>
          </a:p>
          <a:p>
            <a:pPr marL="971550" lvl="1" indent="-514350" eaLnBrk="1" hangingPunct="1">
              <a:buFont typeface="Calibri" panose="020F0502020204030204" pitchFamily="34" charset="0"/>
              <a:buAutoNum type="alphaUcPeriod"/>
            </a:pPr>
            <a:r>
              <a:rPr lang="en-US" altLang="en-US" sz="2800" dirty="0">
                <a:latin typeface="Cambria"/>
                <a:cs typeface="Cambria"/>
              </a:rPr>
              <a:t>Each firm has a lot of market power.</a:t>
            </a:r>
          </a:p>
          <a:p>
            <a:pPr marL="971550" lvl="1" indent="-514350" eaLnBrk="1" hangingPunct="1">
              <a:buFont typeface="Calibri" panose="020F0502020204030204" pitchFamily="34" charset="0"/>
              <a:buAutoNum type="alphaUcPeriod"/>
            </a:pPr>
            <a:r>
              <a:rPr lang="en-US" altLang="en-US" sz="2800" dirty="0">
                <a:latin typeface="Cambria"/>
                <a:cs typeface="Cambria"/>
              </a:rPr>
              <a:t>Firms all want to earn zero profits.</a:t>
            </a:r>
          </a:p>
          <a:p>
            <a:pPr marL="971550" lvl="1" indent="-514350" eaLnBrk="1" hangingPunct="1">
              <a:buFont typeface="Calibri" panose="020F0502020204030204" pitchFamily="34" charset="0"/>
              <a:buAutoNum type="alphaUcPeriod"/>
            </a:pPr>
            <a:r>
              <a:rPr lang="en-US" altLang="en-US" sz="2800" dirty="0">
                <a:latin typeface="Cambria"/>
                <a:cs typeface="Cambria"/>
              </a:rPr>
              <a:t>Free entry and exit in the industry.</a:t>
            </a:r>
          </a:p>
          <a:p>
            <a:pPr marL="971550" lvl="1" indent="-514350" eaLnBrk="1" hangingPunct="1">
              <a:buFont typeface="Calibri" panose="020F0502020204030204" pitchFamily="34" charset="0"/>
              <a:buAutoNum type="alphaUcPeriod"/>
            </a:pPr>
            <a:r>
              <a:rPr lang="en-US" altLang="en-US" sz="2800" dirty="0">
                <a:latin typeface="Cambria"/>
                <a:cs typeface="Cambria"/>
              </a:rPr>
              <a:t>The cost curves are U-shaped.</a:t>
            </a:r>
          </a:p>
        </p:txBody>
      </p:sp>
    </p:spTree>
    <p:extLst>
      <p:ext uri="{BB962C8B-B14F-4D97-AF65-F5344CB8AC3E}">
        <p14:creationId xmlns:p14="http://schemas.microsoft.com/office/powerpoint/2010/main" val="378449514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Title 1"/>
          <p:cNvSpPr>
            <a:spLocks noGrp="1"/>
          </p:cNvSpPr>
          <p:nvPr>
            <p:ph type="title"/>
          </p:nvPr>
        </p:nvSpPr>
        <p:spPr/>
        <p:txBody>
          <a:bodyPr/>
          <a:lstStyle/>
          <a:p>
            <a:pPr algn="l" eaLnBrk="1" hangingPunct="1"/>
            <a:r>
              <a:rPr lang="en-US" altLang="en-US" dirty="0">
                <a:latin typeface="Cambria"/>
                <a:cs typeface="Cambria"/>
              </a:rPr>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latin typeface="Cambria"/>
                <a:cs typeface="Cambria"/>
              </a:rPr>
              <a:t>A competitive firm will shut down and produce output level Q = 0 if</a:t>
            </a:r>
          </a:p>
          <a:p>
            <a:pPr marL="971550" lvl="1" indent="-514350" eaLnBrk="1" hangingPunct="1">
              <a:buFont typeface="Calibri" panose="020F0502020204030204" pitchFamily="34" charset="0"/>
              <a:buAutoNum type="alphaUcPeriod"/>
            </a:pPr>
            <a:r>
              <a:rPr lang="en-US" altLang="en-US" sz="2800" dirty="0">
                <a:latin typeface="Cambria"/>
                <a:cs typeface="Cambria"/>
              </a:rPr>
              <a:t>P &lt; min (ATC)</a:t>
            </a:r>
          </a:p>
          <a:p>
            <a:pPr marL="971550" lvl="1" indent="-514350" eaLnBrk="1" hangingPunct="1">
              <a:buFont typeface="Calibri" panose="020F0502020204030204" pitchFamily="34" charset="0"/>
              <a:buAutoNum type="alphaUcPeriod"/>
            </a:pPr>
            <a:r>
              <a:rPr lang="en-US" altLang="en-US" sz="2800" dirty="0">
                <a:latin typeface="Cambria"/>
                <a:cs typeface="Cambria"/>
              </a:rPr>
              <a:t>min (AVC) </a:t>
            </a:r>
            <a:r>
              <a:rPr lang="en-US" altLang="en-US" sz="2800">
                <a:latin typeface="Cambria"/>
                <a:cs typeface="Cambria"/>
              </a:rPr>
              <a:t>&lt; P </a:t>
            </a:r>
            <a:r>
              <a:rPr lang="en-US" altLang="en-US" sz="2800" dirty="0">
                <a:latin typeface="Cambria"/>
                <a:cs typeface="Cambria"/>
              </a:rPr>
              <a:t>&lt; min (ATC)</a:t>
            </a:r>
          </a:p>
          <a:p>
            <a:pPr marL="971550" lvl="1" indent="-514350" eaLnBrk="1" hangingPunct="1">
              <a:buFont typeface="Calibri" panose="020F0502020204030204" pitchFamily="34" charset="0"/>
              <a:buAutoNum type="alphaUcPeriod"/>
            </a:pPr>
            <a:r>
              <a:rPr lang="en-US" altLang="en-US" sz="2800" dirty="0">
                <a:latin typeface="Cambria"/>
                <a:cs typeface="Cambria"/>
              </a:rPr>
              <a:t>P ≤ min (AVC)</a:t>
            </a:r>
          </a:p>
          <a:p>
            <a:pPr marL="971550" lvl="1" indent="-514350" eaLnBrk="1" hangingPunct="1">
              <a:buFont typeface="Calibri" panose="020F0502020204030204" pitchFamily="34" charset="0"/>
              <a:buAutoNum type="alphaUcPeriod"/>
            </a:pPr>
            <a:r>
              <a:rPr lang="en-US" altLang="en-US" sz="2800" dirty="0">
                <a:latin typeface="Cambria"/>
                <a:cs typeface="Cambria"/>
              </a:rPr>
              <a:t>P = MR</a:t>
            </a:r>
          </a:p>
        </p:txBody>
      </p:sp>
    </p:spTree>
    <p:extLst>
      <p:ext uri="{BB962C8B-B14F-4D97-AF65-F5344CB8AC3E}">
        <p14:creationId xmlns:p14="http://schemas.microsoft.com/office/powerpoint/2010/main" val="10065889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a:cs typeface="Cambria"/>
              </a:rPr>
              <a:t>Sources</a:t>
            </a:r>
          </a:p>
        </p:txBody>
      </p:sp>
      <p:sp>
        <p:nvSpPr>
          <p:cNvPr id="4" name="Content Placeholder 3"/>
          <p:cNvSpPr>
            <a:spLocks noGrp="1"/>
          </p:cNvSpPr>
          <p:nvPr>
            <p:ph idx="1"/>
          </p:nvPr>
        </p:nvSpPr>
        <p:spPr/>
        <p:txBody>
          <a:bodyPr/>
          <a:lstStyle/>
          <a:p>
            <a:r>
              <a:rPr lang="en-US" dirty="0">
                <a:latin typeface="Cambria"/>
                <a:cs typeface="Cambria"/>
              </a:rPr>
              <a:t>"Principles of Economics with </a:t>
            </a:r>
            <a:r>
              <a:rPr lang="en-US" dirty="0" err="1">
                <a:latin typeface="Cambria"/>
                <a:cs typeface="Cambria"/>
              </a:rPr>
              <a:t>Smartwork</a:t>
            </a:r>
            <a:r>
              <a:rPr lang="en-US" dirty="0">
                <a:latin typeface="Cambria"/>
                <a:cs typeface="Cambria"/>
              </a:rPr>
              <a:t> Access (ISBN: 978-0-26314-5), 1st Edition, 2013" by </a:t>
            </a:r>
            <a:r>
              <a:rPr lang="en-US" dirty="0" err="1">
                <a:latin typeface="Cambria"/>
                <a:cs typeface="Cambria"/>
              </a:rPr>
              <a:t>Mateer</a:t>
            </a:r>
            <a:r>
              <a:rPr lang="en-US" dirty="0">
                <a:latin typeface="Cambria"/>
                <a:cs typeface="Cambria"/>
              </a:rPr>
              <a:t> and Coppock</a:t>
            </a:r>
          </a:p>
          <a:p>
            <a:r>
              <a:rPr lang="en-US" dirty="0">
                <a:latin typeface="Cambria"/>
                <a:cs typeface="Cambria"/>
              </a:rPr>
              <a:t>"Economics: Custom Edition for NCSU (ISBN</a:t>
            </a:r>
            <a:r>
              <a:rPr lang="en-US">
                <a:latin typeface="Cambria"/>
                <a:cs typeface="Cambria"/>
              </a:rPr>
              <a:t>: 9781937435202" </a:t>
            </a:r>
            <a:r>
              <a:rPr lang="en-US" dirty="0">
                <a:latin typeface="Cambria"/>
                <a:cs typeface="Cambria"/>
              </a:rPr>
              <a:t>by David Hyman</a:t>
            </a:r>
          </a:p>
        </p:txBody>
      </p:sp>
    </p:spTree>
    <p:extLst>
      <p:ext uri="{BB962C8B-B14F-4D97-AF65-F5344CB8AC3E}">
        <p14:creationId xmlns:p14="http://schemas.microsoft.com/office/powerpoint/2010/main" val="3840617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dirty="0">
                <a:latin typeface="Cambria"/>
                <a:cs typeface="Cambria"/>
              </a:rPr>
              <a:t>Market vs. Perfectly Competitive Firm</a:t>
            </a:r>
          </a:p>
        </p:txBody>
      </p:sp>
      <p:pic>
        <p:nvPicPr>
          <p:cNvPr id="7" name="Content Placeholder 6"/>
          <p:cNvPicPr>
            <a:picLocks noGrp="1"/>
          </p:cNvPicPr>
          <p:nvPr>
            <p:ph idx="1"/>
          </p:nvPr>
        </p:nvPicPr>
        <p:blipFill>
          <a:blip r:embed="rId3"/>
          <a:stretch>
            <a:fillRect/>
          </a:stretch>
        </p:blipFill>
        <p:spPr>
          <a:xfrm>
            <a:off x="1253361" y="1653463"/>
            <a:ext cx="9685283" cy="5078415"/>
          </a:xfrm>
          <a:prstGeom prst="rect">
            <a:avLst/>
          </a:prstGeom>
        </p:spPr>
      </p:pic>
    </p:spTree>
    <p:extLst>
      <p:ext uri="{BB962C8B-B14F-4D97-AF65-F5344CB8AC3E}">
        <p14:creationId xmlns:p14="http://schemas.microsoft.com/office/powerpoint/2010/main" val="3245686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066075" y="0"/>
            <a:ext cx="9607296" cy="1527175"/>
          </a:xfrm>
        </p:spPr>
        <p:txBody>
          <a:bodyPr/>
          <a:lstStyle/>
          <a:p>
            <a:r>
              <a:rPr lang="en-US" altLang="en-US" dirty="0">
                <a:latin typeface="Cambria"/>
                <a:cs typeface="Cambria"/>
              </a:rPr>
              <a:t>Production and Profits for the Firm</a:t>
            </a:r>
          </a:p>
        </p:txBody>
      </p:sp>
      <p:sp>
        <p:nvSpPr>
          <p:cNvPr id="12291" name="Content Placeholder 2"/>
          <p:cNvSpPr>
            <a:spLocks noGrp="1"/>
          </p:cNvSpPr>
          <p:nvPr>
            <p:ph idx="1"/>
          </p:nvPr>
        </p:nvSpPr>
        <p:spPr>
          <a:xfrm>
            <a:off x="1981199" y="1712913"/>
            <a:ext cx="8628847" cy="4895850"/>
          </a:xfrm>
        </p:spPr>
        <p:txBody>
          <a:bodyPr/>
          <a:lstStyle/>
          <a:p>
            <a:pPr eaLnBrk="1" hangingPunct="1"/>
            <a:r>
              <a:rPr lang="en-US" altLang="en-US" sz="3200" dirty="0">
                <a:latin typeface="Cambria"/>
                <a:cs typeface="Cambria"/>
              </a:rPr>
              <a:t>Goal of a firm:</a:t>
            </a:r>
          </a:p>
          <a:p>
            <a:pPr lvl="1" eaLnBrk="1" hangingPunct="1"/>
            <a:r>
              <a:rPr lang="en-US" altLang="en-US" sz="2800" dirty="0">
                <a:latin typeface="Cambria"/>
                <a:cs typeface="Cambria"/>
              </a:rPr>
              <a:t>Maximizing profits</a:t>
            </a:r>
          </a:p>
          <a:p>
            <a:pPr lvl="1" eaLnBrk="1" hangingPunct="1"/>
            <a:r>
              <a:rPr lang="en-US" altLang="en-US" sz="2800" dirty="0">
                <a:latin typeface="Cambria"/>
                <a:cs typeface="Cambria"/>
              </a:rPr>
              <a:t>This is true whether the firm is competitive or not.</a:t>
            </a:r>
          </a:p>
          <a:p>
            <a:pPr eaLnBrk="1" hangingPunct="1"/>
            <a:r>
              <a:rPr lang="en-US" altLang="en-US" sz="3200" dirty="0">
                <a:latin typeface="Cambria"/>
                <a:cs typeface="Cambria"/>
              </a:rPr>
              <a:t>A profit maximizing firm needs to consider</a:t>
            </a:r>
          </a:p>
          <a:p>
            <a:pPr lvl="1" eaLnBrk="1" hangingPunct="1"/>
            <a:r>
              <a:rPr lang="en-US" altLang="en-US" sz="2800" dirty="0">
                <a:latin typeface="Cambria"/>
                <a:cs typeface="Cambria"/>
              </a:rPr>
              <a:t>Revenues.</a:t>
            </a:r>
          </a:p>
          <a:p>
            <a:pPr lvl="1" eaLnBrk="1" hangingPunct="1"/>
            <a:r>
              <a:rPr lang="en-US" altLang="en-US" sz="2800" dirty="0">
                <a:latin typeface="Cambria"/>
                <a:cs typeface="Cambria"/>
              </a:rPr>
              <a:t>Costs.</a:t>
            </a:r>
          </a:p>
        </p:txBody>
      </p:sp>
      <p:pic>
        <p:nvPicPr>
          <p:cNvPr id="12292" name="Picture 5" descr="I:\DirkTextbookN\Jpegs(All)\VOLUME_1_MICRO_Class-test\12_PRINECO_CH0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21452" y="4386276"/>
            <a:ext cx="2955925" cy="21605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368845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2291">
                                            <p:txEl>
                                              <p:pRg st="2" end="2"/>
                                            </p:txEl>
                                          </p:spTgt>
                                        </p:tgtEl>
                                        <p:attrNameLst>
                                          <p:attrName>style.visibility</p:attrName>
                                        </p:attrNameLst>
                                      </p:cBhvr>
                                      <p:to>
                                        <p:strVal val="visible"/>
                                      </p:to>
                                    </p:set>
                                    <p:animEffect transition="in" filter="barn(inVertical)">
                                      <p:cBhvr>
                                        <p:cTn id="10" dur="500"/>
                                        <p:tgtEl>
                                          <p:spTgt spid="12291">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animEffect transition="in" filter="barn(inVertical)">
                                      <p:cBhvr>
                                        <p:cTn id="15" dur="500"/>
                                        <p:tgtEl>
                                          <p:spTgt spid="1229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2291">
                                            <p:txEl>
                                              <p:pRg st="5" end="5"/>
                                            </p:txEl>
                                          </p:spTgt>
                                        </p:tgtEl>
                                        <p:attrNameLst>
                                          <p:attrName>style.visibility</p:attrName>
                                        </p:attrNameLst>
                                      </p:cBhvr>
                                      <p:to>
                                        <p:strVal val="visible"/>
                                      </p:to>
                                    </p:set>
                                    <p:animEffect transition="in" filter="barn(inVertical)">
                                      <p:cBhvr>
                                        <p:cTn id="18" dur="500"/>
                                        <p:tgtEl>
                                          <p:spTgt spid="12291">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2292"/>
                                        </p:tgtEl>
                                        <p:attrNameLst>
                                          <p:attrName>style.visibility</p:attrName>
                                        </p:attrNameLst>
                                      </p:cBhvr>
                                      <p:to>
                                        <p:strVal val="visible"/>
                                      </p:to>
                                    </p:set>
                                    <p:animEffect transition="in" filter="barn(inVertical)">
                                      <p:cBhvr>
                                        <p:cTn id="21" dur="500"/>
                                        <p:tgtEl>
                                          <p:spTgt spid="122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1981200" y="13"/>
            <a:ext cx="8229600" cy="1527175"/>
          </a:xfrm>
        </p:spPr>
        <p:txBody>
          <a:bodyPr/>
          <a:lstStyle/>
          <a:p>
            <a:r>
              <a:rPr lang="en-US" altLang="en-US" dirty="0">
                <a:latin typeface="Cambria"/>
                <a:cs typeface="Cambria"/>
              </a:rPr>
              <a:t>Economic Profit</a:t>
            </a:r>
          </a:p>
        </p:txBody>
      </p:sp>
      <p:sp>
        <p:nvSpPr>
          <p:cNvPr id="13315" name="Content Placeholder 2"/>
          <p:cNvSpPr>
            <a:spLocks noGrp="1"/>
          </p:cNvSpPr>
          <p:nvPr>
            <p:ph idx="1"/>
          </p:nvPr>
        </p:nvSpPr>
        <p:spPr>
          <a:xfrm>
            <a:off x="1981200" y="1712913"/>
            <a:ext cx="8229600" cy="4895850"/>
          </a:xfrm>
        </p:spPr>
        <p:txBody>
          <a:bodyPr/>
          <a:lstStyle/>
          <a:p>
            <a:pPr eaLnBrk="1" hangingPunct="1"/>
            <a:r>
              <a:rPr lang="en-US" altLang="en-US" sz="2800" dirty="0">
                <a:latin typeface="Cambria"/>
                <a:cs typeface="Cambria"/>
              </a:rPr>
              <a:t>Total Revenue (TR)</a:t>
            </a:r>
          </a:p>
          <a:p>
            <a:pPr lvl="1" eaLnBrk="1" hangingPunct="1"/>
            <a:r>
              <a:rPr lang="en-US" altLang="en-US" sz="2400" dirty="0">
                <a:latin typeface="Cambria"/>
                <a:cs typeface="Cambria"/>
              </a:rPr>
              <a:t>TR = P </a:t>
            </a:r>
            <a:r>
              <a:rPr lang="en-US" altLang="en-US" sz="2400" dirty="0">
                <a:sym typeface="Symbol" panose="05050102010706020507" pitchFamily="18" charset="2"/>
              </a:rPr>
              <a:t>x</a:t>
            </a:r>
            <a:r>
              <a:rPr lang="en-US" altLang="en-US" sz="2400" dirty="0">
                <a:latin typeface="Cambria"/>
                <a:cs typeface="Cambria"/>
                <a:sym typeface="Symbol" panose="05050102010706020507" pitchFamily="18" charset="2"/>
              </a:rPr>
              <a:t> Q</a:t>
            </a:r>
          </a:p>
          <a:p>
            <a:pPr eaLnBrk="1" hangingPunct="1"/>
            <a:r>
              <a:rPr lang="en-US" altLang="en-US" sz="2800" dirty="0">
                <a:latin typeface="Cambria"/>
                <a:cs typeface="Cambria"/>
                <a:sym typeface="Symbol" panose="05050102010706020507" pitchFamily="18" charset="2"/>
              </a:rPr>
              <a:t>Total Costs (TC)</a:t>
            </a:r>
          </a:p>
          <a:p>
            <a:pPr lvl="1" eaLnBrk="1" hangingPunct="1"/>
            <a:r>
              <a:rPr lang="en-US" altLang="en-US" sz="2400" dirty="0">
                <a:latin typeface="Cambria"/>
                <a:cs typeface="Cambria"/>
                <a:sym typeface="Symbol" panose="05050102010706020507" pitchFamily="18" charset="2"/>
              </a:rPr>
              <a:t>Sum of all production costs at a certain level of output.</a:t>
            </a:r>
          </a:p>
          <a:p>
            <a:pPr eaLnBrk="1" hangingPunct="1"/>
            <a:r>
              <a:rPr lang="en-US" altLang="en-US" sz="2800" dirty="0">
                <a:latin typeface="Cambria"/>
                <a:cs typeface="Cambria"/>
                <a:sym typeface="Symbol" panose="05050102010706020507" pitchFamily="18" charset="2"/>
              </a:rPr>
              <a:t>Total Profit (</a:t>
            </a:r>
            <a:r>
              <a:rPr lang="el-GR" altLang="en-US" sz="2800" dirty="0">
                <a:latin typeface="Cambria"/>
                <a:cs typeface="Cambria"/>
                <a:sym typeface="Symbol" panose="05050102010706020507" pitchFamily="18" charset="2"/>
              </a:rPr>
              <a:t>π</a:t>
            </a:r>
            <a:r>
              <a:rPr lang="en-US" altLang="en-US" sz="2800" dirty="0">
                <a:latin typeface="Cambria"/>
                <a:cs typeface="Cambria"/>
                <a:sym typeface="Symbol" panose="05050102010706020507" pitchFamily="18" charset="2"/>
              </a:rPr>
              <a:t>) </a:t>
            </a:r>
            <a:r>
              <a:rPr lang="en-US" altLang="en-US" sz="2800" dirty="0">
                <a:latin typeface="Cambria"/>
                <a:cs typeface="Cambria"/>
                <a:sym typeface="Wingdings" panose="05000000000000000000" pitchFamily="2" charset="2"/>
              </a:rPr>
              <a:t> Economic Profit!</a:t>
            </a:r>
            <a:endParaRPr lang="en-US" altLang="en-US" sz="2800" dirty="0">
              <a:latin typeface="Cambria"/>
              <a:cs typeface="Cambria"/>
              <a:sym typeface="Symbol" panose="05050102010706020507" pitchFamily="18" charset="2"/>
            </a:endParaRPr>
          </a:p>
          <a:p>
            <a:pPr lvl="1" eaLnBrk="1" hangingPunct="1"/>
            <a:r>
              <a:rPr lang="en-US" altLang="en-US" sz="2400" dirty="0">
                <a:latin typeface="Cambria"/>
                <a:cs typeface="Cambria"/>
                <a:sym typeface="Symbol" panose="05050102010706020507" pitchFamily="18" charset="2"/>
              </a:rPr>
              <a:t> </a:t>
            </a:r>
            <a:r>
              <a:rPr lang="el-GR" altLang="en-US" sz="2400" dirty="0">
                <a:latin typeface="Cambria"/>
                <a:cs typeface="Cambria"/>
                <a:sym typeface="Symbol" panose="05050102010706020507" pitchFamily="18" charset="2"/>
              </a:rPr>
              <a:t>π</a:t>
            </a:r>
            <a:r>
              <a:rPr lang="en-US" altLang="en-US" sz="2400" dirty="0">
                <a:latin typeface="Cambria"/>
                <a:cs typeface="Cambria"/>
                <a:sym typeface="Symbol" panose="05050102010706020507" pitchFamily="18" charset="2"/>
              </a:rPr>
              <a:t> = TR - TC</a:t>
            </a:r>
            <a:endParaRPr lang="en-US" altLang="en-US" sz="2400" dirty="0">
              <a:latin typeface="Cambria"/>
              <a:cs typeface="Cambria"/>
            </a:endParaRPr>
          </a:p>
        </p:txBody>
      </p:sp>
    </p:spTree>
    <p:extLst>
      <p:ext uri="{BB962C8B-B14F-4D97-AF65-F5344CB8AC3E}">
        <p14:creationId xmlns:p14="http://schemas.microsoft.com/office/powerpoint/2010/main" val="169422958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3315">
                                            <p:txEl>
                                              <p:pRg st="1" end="1"/>
                                            </p:txEl>
                                          </p:spTgt>
                                        </p:tgtEl>
                                        <p:attrNameLst>
                                          <p:attrName>style.visibility</p:attrName>
                                        </p:attrNameLst>
                                      </p:cBhvr>
                                      <p:to>
                                        <p:strVal val="visible"/>
                                      </p:to>
                                    </p:set>
                                    <p:animEffect transition="in" filter="barn(inVertical)">
                                      <p:cBhvr>
                                        <p:cTn id="7" dur="500"/>
                                        <p:tgtEl>
                                          <p:spTgt spid="1331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3315">
                                            <p:txEl>
                                              <p:pRg st="3" end="3"/>
                                            </p:txEl>
                                          </p:spTgt>
                                        </p:tgtEl>
                                        <p:attrNameLst>
                                          <p:attrName>style.visibility</p:attrName>
                                        </p:attrNameLst>
                                      </p:cBhvr>
                                      <p:to>
                                        <p:strVal val="visible"/>
                                      </p:to>
                                    </p:set>
                                    <p:animEffect transition="in" filter="barn(inVertical)">
                                      <p:cBhvr>
                                        <p:cTn id="12" dur="500"/>
                                        <p:tgtEl>
                                          <p:spTgt spid="13315">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3315">
                                            <p:txEl>
                                              <p:pRg st="5" end="5"/>
                                            </p:txEl>
                                          </p:spTgt>
                                        </p:tgtEl>
                                        <p:attrNameLst>
                                          <p:attrName>style.visibility</p:attrName>
                                        </p:attrNameLst>
                                      </p:cBhvr>
                                      <p:to>
                                        <p:strVal val="visible"/>
                                      </p:to>
                                    </p:set>
                                    <p:animEffect transition="in" filter="barn(inVertical)">
                                      <p:cBhvr>
                                        <p:cTn id="17" dur="500"/>
                                        <p:tgtEl>
                                          <p:spTgt spid="133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a:cs typeface="Cambria"/>
              </a:rPr>
              <a:t>Total, Average, and Marginal Revenue</a:t>
            </a:r>
          </a:p>
        </p:txBody>
      </p:sp>
      <p:sp>
        <p:nvSpPr>
          <p:cNvPr id="5" name="Content Placeholder 4"/>
          <p:cNvSpPr>
            <a:spLocks noGrp="1"/>
          </p:cNvSpPr>
          <p:nvPr>
            <p:ph idx="1"/>
          </p:nvPr>
        </p:nvSpPr>
        <p:spPr/>
        <p:txBody>
          <a:bodyPr/>
          <a:lstStyle/>
          <a:p>
            <a:r>
              <a:rPr lang="en-US" dirty="0">
                <a:latin typeface="Cambria"/>
                <a:cs typeface="Cambria"/>
              </a:rPr>
              <a:t>Note that since the price is given to the competitive firm, it can only change the quantity produced to influence its revenue.</a:t>
            </a:r>
          </a:p>
          <a:p>
            <a:endParaRPr lang="en-US" dirty="0">
              <a:latin typeface="Cambria"/>
              <a:cs typeface="Cambria"/>
            </a:endParaRPr>
          </a:p>
        </p:txBody>
      </p:sp>
      <p:graphicFrame>
        <p:nvGraphicFramePr>
          <p:cNvPr id="3" name="Object 2"/>
          <p:cNvGraphicFramePr>
            <a:graphicFrameLocks noChangeAspect="1"/>
          </p:cNvGraphicFramePr>
          <p:nvPr>
            <p:extLst>
              <p:ext uri="{D42A27DB-BD31-4B8C-83A1-F6EECF244321}">
                <p14:modId xmlns:p14="http://schemas.microsoft.com/office/powerpoint/2010/main" val="1496612679"/>
              </p:ext>
            </p:extLst>
          </p:nvPr>
        </p:nvGraphicFramePr>
        <p:xfrm>
          <a:off x="708025" y="3798888"/>
          <a:ext cx="10779125" cy="2457450"/>
        </p:xfrm>
        <a:graphic>
          <a:graphicData uri="http://schemas.openxmlformats.org/presentationml/2006/ole">
            <mc:AlternateContent xmlns:mc="http://schemas.openxmlformats.org/markup-compatibility/2006">
              <mc:Choice xmlns:v="urn:schemas-microsoft-com:vml" Requires="v">
                <p:oleObj name="Equation" r:id="rId3" imgW="4737100" imgH="1079500" progId="Equation.DSMT4">
                  <p:embed/>
                </p:oleObj>
              </mc:Choice>
              <mc:Fallback>
                <p:oleObj name="Equation" r:id="rId3" imgW="4737100" imgH="1079500" progId="Equation.DSMT4">
                  <p:embed/>
                  <p:pic>
                    <p:nvPicPr>
                      <p:cNvPr id="0" name=""/>
                      <p:cNvPicPr/>
                      <p:nvPr/>
                    </p:nvPicPr>
                    <p:blipFill>
                      <a:blip r:embed="rId4"/>
                      <a:stretch>
                        <a:fillRect/>
                      </a:stretch>
                    </p:blipFill>
                    <p:spPr>
                      <a:xfrm>
                        <a:off x="708025" y="3798888"/>
                        <a:ext cx="10779125" cy="2457450"/>
                      </a:xfrm>
                      <a:prstGeom prst="rect">
                        <a:avLst/>
                      </a:prstGeom>
                    </p:spPr>
                  </p:pic>
                </p:oleObj>
              </mc:Fallback>
            </mc:AlternateContent>
          </a:graphicData>
        </a:graphic>
      </p:graphicFrame>
    </p:spTree>
    <p:extLst>
      <p:ext uri="{BB962C8B-B14F-4D97-AF65-F5344CB8AC3E}">
        <p14:creationId xmlns:p14="http://schemas.microsoft.com/office/powerpoint/2010/main" val="3530337975"/>
      </p:ext>
    </p:extLst>
  </p:cSld>
  <p:clrMapOvr>
    <a:masterClrMapping/>
  </p:clrMapOvr>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1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2352</TotalTime>
  <Words>5891</Words>
  <Application>Microsoft Macintosh PowerPoint</Application>
  <PresentationFormat>Widescreen</PresentationFormat>
  <Paragraphs>570</Paragraphs>
  <Slides>57</Slides>
  <Notes>44</Notes>
  <HiddenSlides>0</HiddenSlides>
  <MMClips>0</MMClips>
  <ScaleCrop>false</ScaleCrop>
  <HeadingPairs>
    <vt:vector size="8" baseType="variant">
      <vt:variant>
        <vt:lpstr>Fonts Used</vt:lpstr>
      </vt:variant>
      <vt:variant>
        <vt:i4>4</vt:i4>
      </vt:variant>
      <vt:variant>
        <vt:lpstr>Theme</vt:lpstr>
      </vt:variant>
      <vt:variant>
        <vt:i4>6</vt:i4>
      </vt:variant>
      <vt:variant>
        <vt:lpstr>Embedded OLE Servers</vt:lpstr>
      </vt:variant>
      <vt:variant>
        <vt:i4>1</vt:i4>
      </vt:variant>
      <vt:variant>
        <vt:lpstr>Slide Titles</vt:lpstr>
      </vt:variant>
      <vt:variant>
        <vt:i4>57</vt:i4>
      </vt:variant>
    </vt:vector>
  </HeadingPairs>
  <TitlesOfParts>
    <vt:vector size="68" baseType="lpstr">
      <vt:lpstr>Arial</vt:lpstr>
      <vt:lpstr>Calibri</vt:lpstr>
      <vt:lpstr>Cambria</vt:lpstr>
      <vt:lpstr>Helvetica Neue</vt:lpstr>
      <vt:lpstr>3_Office Theme</vt:lpstr>
      <vt:lpstr>Office Theme</vt:lpstr>
      <vt:lpstr>5_Office Theme</vt:lpstr>
      <vt:lpstr>4_Office Theme</vt:lpstr>
      <vt:lpstr>7_Office Theme</vt:lpstr>
      <vt:lpstr>1_Office Theme</vt:lpstr>
      <vt:lpstr>Equation</vt:lpstr>
      <vt:lpstr>Economics</vt:lpstr>
      <vt:lpstr>Topics of Week #7</vt:lpstr>
      <vt:lpstr>Perfect Competition</vt:lpstr>
      <vt:lpstr>Are these Markets Really "Perfectly" Competitive?</vt:lpstr>
      <vt:lpstr>Economics in Two and a Half Men</vt:lpstr>
      <vt:lpstr>Market vs. Perfectly Competitive Firm</vt:lpstr>
      <vt:lpstr>Production and Profits for the Firm</vt:lpstr>
      <vt:lpstr>Economic Profit</vt:lpstr>
      <vt:lpstr>Total, Average, and Marginal Revenue</vt:lpstr>
      <vt:lpstr>Total and Marginal Cost</vt:lpstr>
      <vt:lpstr>Profit Maximizing Rule in General</vt:lpstr>
      <vt:lpstr>Profit Maximizing Rule for Competitive Firm</vt:lpstr>
      <vt:lpstr>Profit Maximization</vt:lpstr>
      <vt:lpstr>Calculating Profits</vt:lpstr>
      <vt:lpstr>Deciding How Much to Produce</vt:lpstr>
      <vt:lpstr>Profit Maximization</vt:lpstr>
      <vt:lpstr>Calculating Profit</vt:lpstr>
      <vt:lpstr>The Decision to  Shut Down in the Short Run</vt:lpstr>
      <vt:lpstr>Signaling / Shut Down Decision</vt:lpstr>
      <vt:lpstr>When to Operate or Shut Down</vt:lpstr>
      <vt:lpstr>Another Example</vt:lpstr>
      <vt:lpstr>Profit and Loss in the Short Run</vt:lpstr>
      <vt:lpstr>Short-Run Supply Curve of Firm</vt:lpstr>
      <vt:lpstr>Long-Run Supply Curve of Firm </vt:lpstr>
      <vt:lpstr>Long-Run Enter/Exit Criteria</vt:lpstr>
      <vt:lpstr>Short-Run Market Supply</vt:lpstr>
      <vt:lpstr>Long-Run Market Supply</vt:lpstr>
      <vt:lpstr>Long-Run Market in Equilibrium</vt:lpstr>
      <vt:lpstr>Short-Run Adjustment to Demand Decrease</vt:lpstr>
      <vt:lpstr>Economic Profits</vt:lpstr>
      <vt:lpstr>Long-Run Adjustment to Demand Decrease</vt:lpstr>
      <vt:lpstr>Animated Analysis: Long-Run</vt:lpstr>
      <vt:lpstr>Animated Analysis: Long-Run</vt:lpstr>
      <vt:lpstr>Animated Analysis: Long-Run</vt:lpstr>
      <vt:lpstr>Animated Analysis: Long-Run</vt:lpstr>
      <vt:lpstr>Animated Analysis: Long-Run Summary</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Conclusion</vt:lpstr>
      <vt:lpstr>Summary</vt:lpstr>
      <vt:lpstr>Summary</vt:lpstr>
      <vt:lpstr>Summary</vt:lpstr>
      <vt:lpstr>Practice What You Know</vt:lpstr>
      <vt:lpstr>Practice What You Know</vt:lpstr>
      <vt:lpstr>Practice What You Know</vt:lpstr>
      <vt:lpstr>Practice What You Know</vt:lpstr>
      <vt:lpstr>Practice What You Know</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176</cp:revision>
  <dcterms:created xsi:type="dcterms:W3CDTF">2014-08-10T22:38:12Z</dcterms:created>
  <dcterms:modified xsi:type="dcterms:W3CDTF">2023-12-04T11:55:47Z</dcterms:modified>
</cp:coreProperties>
</file>

<file path=docProps/thumbnail.jpeg>
</file>